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73" r:id="rId2"/>
  </p:sldMasterIdLst>
  <p:notesMasterIdLst>
    <p:notesMasterId r:id="rId13"/>
  </p:notesMasterIdLst>
  <p:sldIdLst>
    <p:sldId id="256" r:id="rId3"/>
    <p:sldId id="533" r:id="rId4"/>
    <p:sldId id="537" r:id="rId5"/>
    <p:sldId id="507" r:id="rId6"/>
    <p:sldId id="481" r:id="rId7"/>
    <p:sldId id="482" r:id="rId8"/>
    <p:sldId id="487" r:id="rId9"/>
    <p:sldId id="534" r:id="rId10"/>
    <p:sldId id="490" r:id="rId11"/>
    <p:sldId id="437" r:id="rId12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omta" initials="w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D75E1"/>
    <a:srgbClr val="009100"/>
    <a:srgbClr val="CB4D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35" autoAdjust="0"/>
    <p:restoredTop sz="93949" autoAdjust="0"/>
  </p:normalViewPr>
  <p:slideViewPr>
    <p:cSldViewPr>
      <p:cViewPr>
        <p:scale>
          <a:sx n="110" d="100"/>
          <a:sy n="110" d="100"/>
        </p:scale>
        <p:origin x="-1644" y="-24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268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presProps" Target="pres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05248E-FAE2-4127-A242-065B48FAB685}" type="datetimeFigureOut">
              <a:rPr lang="en-US" smtClean="0"/>
              <a:t>6/17/2019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7C2E4F-3D94-46B8-8302-9521AC29A2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2659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40AF525-2792-43AF-856F-AFDD456810D1}" type="datetimeFigureOut">
              <a:rPr lang="en-US"/>
              <a:pPr>
                <a:defRPr/>
              </a:pPr>
              <a:t>6/17/2019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6EABD63-C788-4066-9930-9FCD4E11DBB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56306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748C78-A301-49E9-8D9F-26FFB31E4760}" type="datetimeFigureOut">
              <a:rPr lang="en-US"/>
              <a:pPr>
                <a:defRPr/>
              </a:pPr>
              <a:t>6/17/2019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37322B0-A604-4849-87F3-70E5E0143CC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97208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6730F0E-57BD-41D8-9910-A52ABBC244B5}" type="datetimeFigureOut">
              <a:rPr lang="en-US"/>
              <a:pPr>
                <a:defRPr/>
              </a:pPr>
              <a:t>6/17/2019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AE46495-0C94-4562-B6BE-4096AC68938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2821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71C60-77DC-4645-BDC9-C63A470909D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6/17/2019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5B7BB-58C7-48D5-9B5C-B334C9D9098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8335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71C60-77DC-4645-BDC9-C63A470909D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6/17/2019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5B7BB-58C7-48D5-9B5C-B334C9D9098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744491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71C60-77DC-4645-BDC9-C63A470909D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6/17/2019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5B7BB-58C7-48D5-9B5C-B334C9D9098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346363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71C60-77DC-4645-BDC9-C63A470909D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6/17/2019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5B7BB-58C7-48D5-9B5C-B334C9D9098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64160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71C60-77DC-4645-BDC9-C63A470909D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6/17/2019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5B7BB-58C7-48D5-9B5C-B334C9D9098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065354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71C60-77DC-4645-BDC9-C63A470909D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6/17/2019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5B7BB-58C7-48D5-9B5C-B334C9D9098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456836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71C60-77DC-4645-BDC9-C63A470909D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6/17/2019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5B7BB-58C7-48D5-9B5C-B334C9D9098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144965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71C60-77DC-4645-BDC9-C63A470909D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6/17/2019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5B7BB-58C7-48D5-9B5C-B334C9D9098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47350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7C2A58-3729-4410-92CB-A3906D89A720}" type="datetimeFigureOut">
              <a:rPr lang="en-US"/>
              <a:pPr>
                <a:defRPr/>
              </a:pPr>
              <a:t>6/17/2019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4ADE1C-6AE3-4493-9392-40B3CFD1FA3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844587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71C60-77DC-4645-BDC9-C63A470909D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6/17/2019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5B7BB-58C7-48D5-9B5C-B334C9D9098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125391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71C60-77DC-4645-BDC9-C63A470909D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6/17/2019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5B7BB-58C7-48D5-9B5C-B334C9D9098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079098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71C60-77DC-4645-BDC9-C63A470909D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6/17/2019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5B7BB-58C7-48D5-9B5C-B334C9D9098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12105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BC1EBCF-4091-492C-BE87-FEA428D31D2F}" type="datetimeFigureOut">
              <a:rPr lang="en-US"/>
              <a:pPr>
                <a:defRPr/>
              </a:pPr>
              <a:t>6/17/2019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CF9FD3A-CE89-4A8D-850B-0E982589ADF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41716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DCFE801-E15A-4042-AABA-C687CFEF845C}" type="datetimeFigureOut">
              <a:rPr lang="en-US"/>
              <a:pPr>
                <a:defRPr/>
              </a:pPr>
              <a:t>6/17/2019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8D21B6-D4F9-4117-BD5D-43F01612930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94939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20BCFCD-7979-4B2E-98B4-B1F873107316}" type="datetimeFigureOut">
              <a:rPr lang="en-US"/>
              <a:pPr>
                <a:defRPr/>
              </a:pPr>
              <a:t>6/17/2019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C47401D-95AB-4C14-8009-9D4D926AA1E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26304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C431195-B700-4D5E-938E-BA2CF63D3EE2}" type="datetimeFigureOut">
              <a:rPr lang="en-US"/>
              <a:pPr>
                <a:defRPr/>
              </a:pPr>
              <a:t>6/17/2019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A3D1649-2D09-45D1-BE7B-E4F0EF25050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47202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836A654-9195-4BB5-91EB-5CD379C207C2}" type="datetimeFigureOut">
              <a:rPr lang="en-US"/>
              <a:pPr>
                <a:defRPr/>
              </a:pPr>
              <a:t>6/17/2019</a:t>
            </a:fld>
            <a:endParaRPr lang="en-US" dirty="0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46A4336-0DC0-46BA-886E-E5A870B4D43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19879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B3C8986-9AFD-4A2E-95D1-71CD6BFC03CB}" type="datetimeFigureOut">
              <a:rPr lang="en-US"/>
              <a:pPr>
                <a:defRPr/>
              </a:pPr>
              <a:t>6/17/2019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AFE010C-DDAC-4960-A50D-CFBD48D38DD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3610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39F81EE-78CB-4A4B-9C7B-E121FB69E33F}" type="datetimeFigureOut">
              <a:rPr lang="en-US"/>
              <a:pPr>
                <a:defRPr/>
              </a:pPr>
              <a:t>6/17/2019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BCBB817-E8D9-43D1-8073-E86CEFF76E0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91665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B5898DEB-0126-46F1-BEB4-AE16155ABF97}" type="datetimeFigureOut">
              <a:rPr lang="en-US"/>
              <a:pPr>
                <a:defRPr/>
              </a:pPr>
              <a:t>6/17/2019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ADD4AEF7-2539-46E5-AB8E-B2827D8A666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34871C60-77DC-4645-BDC9-C63A470909D8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6/17/2019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B325B7BB-58C7-48D5-9B5C-B334C9D9098C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135211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image" Target="../media/image2.gif"/><Relationship Id="rId7" Type="http://schemas.openxmlformats.org/officeDocument/2006/relationships/image" Target="../media/image7.jpg"/><Relationship Id="rId12" Type="http://schemas.openxmlformats.org/officeDocument/2006/relationships/image" Target="../media/image1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g"/><Relationship Id="rId11" Type="http://schemas.openxmlformats.org/officeDocument/2006/relationships/image" Target="../media/image11.jpg"/><Relationship Id="rId5" Type="http://schemas.openxmlformats.org/officeDocument/2006/relationships/image" Target="../media/image5.gif"/><Relationship Id="rId10" Type="http://schemas.openxmlformats.org/officeDocument/2006/relationships/image" Target="../media/image10.jpg"/><Relationship Id="rId4" Type="http://schemas.openxmlformats.org/officeDocument/2006/relationships/image" Target="../media/image4.png"/><Relationship Id="rId9" Type="http://schemas.openxmlformats.org/officeDocument/2006/relationships/image" Target="../media/image9.gi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39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12" Type="http://schemas.openxmlformats.org/officeDocument/2006/relationships/image" Target="../media/image2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4.png"/><Relationship Id="rId5" Type="http://schemas.openxmlformats.org/officeDocument/2006/relationships/image" Target="../media/image42.png"/><Relationship Id="rId4" Type="http://schemas.openxmlformats.org/officeDocument/2006/relationships/image" Target="../media/image4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04800"/>
            <a:ext cx="7315200" cy="1143000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R Cafe</a:t>
            </a:r>
            <a:endParaRPr lang="en-US" dirty="0" smtClean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itchFamily="18" charset="0"/>
            </a:endParaRPr>
          </a:p>
          <a:p>
            <a:pPr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aramond" pitchFamily="18" charset="0"/>
              </a:rPr>
              <a:t>Machine Learning</a:t>
            </a:r>
            <a:endParaRPr lang="en-US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Garamond" pitchFamily="18" charset="0"/>
            </a:endParaRPr>
          </a:p>
          <a:p>
            <a:pPr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endParaRPr lang="en-US" dirty="0" smtClean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itchFamily="18" charset="0"/>
            </a:endParaRP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7848600" y="6629400"/>
            <a:ext cx="1371600" cy="190500"/>
          </a:xfrm>
          <a:prstGeom prst="rect">
            <a:avLst/>
          </a:prstGeom>
        </p:spPr>
        <p:txBody>
          <a:bodyPr>
            <a:normAutofit fontScale="250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defRPr/>
            </a:pPr>
            <a:r>
              <a:rPr lang="en-US" dirty="0" smtClean="0">
                <a:latin typeface="Garamond" pitchFamily="18" charset="0"/>
              </a:rPr>
              <a:t>drs. ing. Wienand Omta</a:t>
            </a:r>
          </a:p>
        </p:txBody>
      </p:sp>
      <p:cxnSp>
        <p:nvCxnSpPr>
          <p:cNvPr id="6" name="Rechte verbindingslijn 5"/>
          <p:cNvCxnSpPr/>
          <p:nvPr/>
        </p:nvCxnSpPr>
        <p:spPr>
          <a:xfrm>
            <a:off x="0" y="6608763"/>
            <a:ext cx="9220201" cy="0"/>
          </a:xfrm>
          <a:prstGeom prst="line">
            <a:avLst/>
          </a:prstGeom>
          <a:ln>
            <a:gradFill>
              <a:gsLst>
                <a:gs pos="0">
                  <a:srgbClr val="CBCBCB">
                    <a:lumMod val="91000"/>
                    <a:lumOff val="9000"/>
                    <a:alpha val="57000"/>
                  </a:srgbClr>
                </a:gs>
                <a:gs pos="13000">
                  <a:srgbClr val="5F5F5F"/>
                </a:gs>
                <a:gs pos="21001">
                  <a:srgbClr val="5F5F5F"/>
                </a:gs>
                <a:gs pos="79000">
                  <a:srgbClr val="FFFFFF"/>
                </a:gs>
                <a:gs pos="92000">
                  <a:srgbClr val="B2B2B2"/>
                </a:gs>
                <a:gs pos="90000">
                  <a:srgbClr val="292929"/>
                </a:gs>
                <a:gs pos="82001">
                  <a:srgbClr val="777777"/>
                </a:gs>
                <a:gs pos="100000">
                  <a:srgbClr val="EAEAEA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ubtitle 2"/>
          <p:cNvSpPr txBox="1">
            <a:spLocks/>
          </p:cNvSpPr>
          <p:nvPr/>
        </p:nvSpPr>
        <p:spPr>
          <a:xfrm>
            <a:off x="2743200" y="5334000"/>
            <a:ext cx="3581400" cy="457200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defRPr/>
            </a:pP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aramond" pitchFamily="18" charset="0"/>
              </a:rPr>
              <a:t>June 17, 2019</a:t>
            </a:r>
            <a:endParaRPr lang="en-US" sz="1600" dirty="0" smtClean="0">
              <a:solidFill>
                <a:schemeClr val="tx1">
                  <a:lumMod val="65000"/>
                  <a:lumOff val="35000"/>
                </a:schemeClr>
              </a:solidFill>
              <a:latin typeface="Garamond" pitchFamily="18" charset="0"/>
            </a:endParaRPr>
          </a:p>
          <a:p>
            <a:pPr fontAlgn="auto">
              <a:spcAft>
                <a:spcPts val="0"/>
              </a:spcAft>
              <a:defRPr/>
            </a:pP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aramond" pitchFamily="18" charset="0"/>
              </a:rPr>
              <a:t>Wienand Omta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  <a:latin typeface="Garamond" pitchFamily="18" charset="0"/>
            </a:endParaRPr>
          </a:p>
        </p:txBody>
      </p:sp>
      <p:pic>
        <p:nvPicPr>
          <p:cNvPr id="1026" name="Picture 2" descr="http://www.gezondheidszorgbanen.nl/public/image/scaled/umcu_logo_staand_rgb-240x12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5" y="5943600"/>
            <a:ext cx="1249359" cy="624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://www.feweb.vu.nl/gis/research/LUMOS/images/logos/Logo_UU.g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6058070"/>
            <a:ext cx="1430485" cy="395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C:\Documents and Settings\womta\My Documents\My Pictures\Foto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9356" y="1924846"/>
            <a:ext cx="5529087" cy="325108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4156" y="6076846"/>
            <a:ext cx="2585644" cy="358185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4453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/>
              <a:t> 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/>
          <p:cNvSpPr txBox="1">
            <a:spLocks/>
          </p:cNvSpPr>
          <p:nvPr/>
        </p:nvSpPr>
        <p:spPr>
          <a:xfrm>
            <a:off x="7848600" y="6629400"/>
            <a:ext cx="1371600" cy="190500"/>
          </a:xfrm>
          <a:prstGeom prst="rect">
            <a:avLst/>
          </a:prstGeom>
        </p:spPr>
        <p:txBody>
          <a:bodyPr>
            <a:normAutofit fontScale="250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defRPr/>
            </a:pPr>
            <a:r>
              <a:rPr lang="en-US" dirty="0" smtClean="0">
                <a:latin typeface="Garamond" pitchFamily="18" charset="0"/>
              </a:rPr>
              <a:t>drs. ing. Wienand Omta</a:t>
            </a:r>
          </a:p>
        </p:txBody>
      </p:sp>
      <p:cxnSp>
        <p:nvCxnSpPr>
          <p:cNvPr id="5" name="Rechte verbindingslijn 4"/>
          <p:cNvCxnSpPr/>
          <p:nvPr/>
        </p:nvCxnSpPr>
        <p:spPr>
          <a:xfrm>
            <a:off x="0" y="6608763"/>
            <a:ext cx="9220201" cy="0"/>
          </a:xfrm>
          <a:prstGeom prst="line">
            <a:avLst/>
          </a:prstGeom>
          <a:ln>
            <a:gradFill>
              <a:gsLst>
                <a:gs pos="0">
                  <a:srgbClr val="CBCBCB">
                    <a:lumMod val="91000"/>
                    <a:lumOff val="9000"/>
                    <a:alpha val="57000"/>
                  </a:srgbClr>
                </a:gs>
                <a:gs pos="13000">
                  <a:srgbClr val="5F5F5F"/>
                </a:gs>
                <a:gs pos="21001">
                  <a:srgbClr val="5F5F5F"/>
                </a:gs>
                <a:gs pos="79000">
                  <a:srgbClr val="FFFFFF"/>
                </a:gs>
                <a:gs pos="92000">
                  <a:srgbClr val="B2B2B2"/>
                </a:gs>
                <a:gs pos="90000">
                  <a:srgbClr val="292929"/>
                </a:gs>
                <a:gs pos="82001">
                  <a:srgbClr val="777777"/>
                </a:gs>
                <a:gs pos="100000">
                  <a:srgbClr val="EAEAEA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1371600" y="304800"/>
            <a:ext cx="6400800" cy="1143000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Acknowledgements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itchFamily="18" charset="0"/>
            </a:endParaRPr>
          </a:p>
        </p:txBody>
      </p:sp>
      <p:pic>
        <p:nvPicPr>
          <p:cNvPr id="15" name="Picture 2" descr="http://www.gezondheidszorgbanen.nl/public/image/scaled/umcu_logo_staand_rgb-240x12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5" y="5943600"/>
            <a:ext cx="1249359" cy="624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http://www.feweb.vu.nl/gis/research/LUMOS/images/logos/Logo_UU.g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6058070"/>
            <a:ext cx="1430485" cy="395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4156" y="6076846"/>
            <a:ext cx="2585644" cy="358185"/>
          </a:xfrm>
          <a:prstGeom prst="rect">
            <a:avLst/>
          </a:prstGeom>
        </p:spPr>
      </p:pic>
      <p:sp>
        <p:nvSpPr>
          <p:cNvPr id="18" name="Text Box 4"/>
          <p:cNvSpPr txBox="1">
            <a:spLocks noChangeArrowheads="1"/>
          </p:cNvSpPr>
          <p:nvPr/>
        </p:nvSpPr>
        <p:spPr bwMode="auto">
          <a:xfrm>
            <a:off x="381000" y="1298891"/>
            <a:ext cx="5181600" cy="1631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aramond" pitchFamily="18" charset="0"/>
              </a:rPr>
              <a:t>  UMCU Cell Biology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buFontTx/>
              <a:buChar char="•"/>
              <a:defRPr/>
            </a:pP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aramond" pitchFamily="18" charset="0"/>
              </a:rPr>
              <a:t> Prof. Judith </a:t>
            </a:r>
            <a:r>
              <a:rPr lang="en-US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Garamond" pitchFamily="18" charset="0"/>
              </a:rPr>
              <a:t>Klumperman</a:t>
            </a:r>
            <a:endParaRPr lang="en-US" sz="2000" dirty="0" smtClean="0">
              <a:solidFill>
                <a:schemeClr val="tx1">
                  <a:lumMod val="75000"/>
                  <a:lumOff val="25000"/>
                </a:schemeClr>
              </a:solidFill>
              <a:latin typeface="Garamond" pitchFamily="18" charset="0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buFontTx/>
              <a:buChar char="•"/>
              <a:defRPr/>
            </a:pP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aramond" pitchFamily="18" charset="0"/>
              </a:rPr>
              <a:t> Dr. David Egan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Garamond" pitchFamily="18" charset="0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buFontTx/>
              <a:buChar char="•"/>
              <a:defRPr/>
            </a:pP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aramond" pitchFamily="18" charset="0"/>
              </a:rPr>
              <a:t> Jacob de Nobel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buFontTx/>
              <a:buChar char="•"/>
              <a:defRPr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Garamond" pitchFamily="18" charset="0"/>
              </a:rPr>
              <a:t> </a:t>
            </a: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aramond" pitchFamily="18" charset="0"/>
              </a:rPr>
              <a:t>Desmond </a:t>
            </a:r>
            <a:r>
              <a:rPr lang="en-US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Garamond" pitchFamily="18" charset="0"/>
              </a:rPr>
              <a:t>Robers</a:t>
            </a:r>
            <a:endParaRPr lang="en-US" sz="2000" dirty="0" smtClean="0">
              <a:solidFill>
                <a:schemeClr val="tx1">
                  <a:lumMod val="75000"/>
                  <a:lumOff val="25000"/>
                </a:schemeClr>
              </a:solidFill>
              <a:latin typeface="Garamond" pitchFamily="18" charset="0"/>
            </a:endParaRPr>
          </a:p>
        </p:txBody>
      </p:sp>
      <p:sp>
        <p:nvSpPr>
          <p:cNvPr id="19" name="Text Box 4"/>
          <p:cNvSpPr txBox="1">
            <a:spLocks noChangeArrowheads="1"/>
          </p:cNvSpPr>
          <p:nvPr/>
        </p:nvSpPr>
        <p:spPr bwMode="auto">
          <a:xfrm>
            <a:off x="5179920" y="4566712"/>
            <a:ext cx="7474859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aramond" pitchFamily="18" charset="0"/>
              </a:rPr>
              <a:t>  UU Software Systems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buFontTx/>
              <a:buChar char="•"/>
              <a:defRPr/>
            </a:pP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aramond" pitchFamily="18" charset="0"/>
              </a:rPr>
              <a:t> Prof. </a:t>
            </a:r>
            <a:r>
              <a:rPr lang="en-US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Garamond" pitchFamily="18" charset="0"/>
              </a:rPr>
              <a:t>Sjaak</a:t>
            </a: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aramond" pitchFamily="18" charset="0"/>
              </a:rPr>
              <a:t> </a:t>
            </a:r>
            <a:r>
              <a:rPr lang="en-US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Garamond" pitchFamily="18" charset="0"/>
              </a:rPr>
              <a:t>Brinkkemper</a:t>
            </a:r>
            <a:endParaRPr lang="en-US" sz="2000" dirty="0" smtClean="0">
              <a:solidFill>
                <a:schemeClr val="tx1">
                  <a:lumMod val="75000"/>
                  <a:lumOff val="25000"/>
                </a:schemeClr>
              </a:solidFill>
              <a:latin typeface="Garamond" pitchFamily="18" charset="0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buFontTx/>
              <a:buChar char="•"/>
              <a:defRPr/>
            </a:pP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aramond" pitchFamily="18" charset="0"/>
              </a:rPr>
              <a:t> Dr. Marco Spruit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buFontTx/>
              <a:buChar char="•"/>
              <a:defRPr/>
            </a:pP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aramond" pitchFamily="18" charset="0"/>
              </a:rPr>
              <a:t> Drs. Ian Shen</a:t>
            </a:r>
          </a:p>
        </p:txBody>
      </p:sp>
      <p:sp>
        <p:nvSpPr>
          <p:cNvPr id="20" name="Text Box 4"/>
          <p:cNvSpPr txBox="1">
            <a:spLocks noChangeArrowheads="1"/>
          </p:cNvSpPr>
          <p:nvPr/>
        </p:nvSpPr>
        <p:spPr bwMode="auto">
          <a:xfrm>
            <a:off x="5189581" y="1295400"/>
            <a:ext cx="7518400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aramond" pitchFamily="18" charset="0"/>
              </a:rPr>
              <a:t> </a:t>
            </a:r>
            <a:r>
              <a:rPr 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aramond" pitchFamily="18" charset="0"/>
              </a:rPr>
              <a:t> NKI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Garamond" pitchFamily="18" charset="0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buFontTx/>
              <a:buChar char="•"/>
              <a:defRPr/>
            </a:pP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aramond" pitchFamily="18" charset="0"/>
              </a:rPr>
              <a:t> Prof. René </a:t>
            </a:r>
            <a:r>
              <a:rPr lang="en-US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Garamond" pitchFamily="18" charset="0"/>
              </a:rPr>
              <a:t>Medema</a:t>
            </a:r>
            <a:endParaRPr lang="en-US" sz="2000" dirty="0" smtClean="0">
              <a:solidFill>
                <a:schemeClr val="tx1">
                  <a:lumMod val="75000"/>
                  <a:lumOff val="25000"/>
                </a:schemeClr>
              </a:solidFill>
              <a:latin typeface="Garamond" pitchFamily="18" charset="0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buFontTx/>
              <a:buChar char="•"/>
              <a:defRPr/>
            </a:pP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aramond" pitchFamily="18" charset="0"/>
              </a:rPr>
              <a:t> Dr. Roy van </a:t>
            </a:r>
            <a:r>
              <a:rPr lang="en-US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Garamond" pitchFamily="18" charset="0"/>
              </a:rPr>
              <a:t>Heesbeen</a:t>
            </a:r>
            <a:endParaRPr lang="en-US" sz="2000" dirty="0" smtClean="0">
              <a:solidFill>
                <a:schemeClr val="tx1">
                  <a:lumMod val="75000"/>
                  <a:lumOff val="25000"/>
                </a:schemeClr>
              </a:solidFill>
              <a:latin typeface="Garamond" pitchFamily="18" charset="0"/>
            </a:endParaRPr>
          </a:p>
        </p:txBody>
      </p:sp>
      <p:sp>
        <p:nvSpPr>
          <p:cNvPr id="21" name="Rechthoek 1"/>
          <p:cNvSpPr/>
          <p:nvPr/>
        </p:nvSpPr>
        <p:spPr>
          <a:xfrm>
            <a:off x="5233122" y="2415946"/>
            <a:ext cx="6096000" cy="984885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FontTx/>
              <a:buChar char="•"/>
              <a:defRPr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aramond" pitchFamily="18" charset="0"/>
              </a:rPr>
              <a:t> </a:t>
            </a:r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aramond" pitchFamily="18" charset="0"/>
              </a:rPr>
              <a:t>UU Algorithmic data analysis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buFontTx/>
              <a:buChar char="•"/>
              <a:defRPr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 </a:t>
            </a: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aramond" pitchFamily="18" charset="0"/>
              </a:rPr>
              <a:t>Prof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Garamond" pitchFamily="18" charset="0"/>
              </a:rPr>
              <a:t>. Arno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aramond" pitchFamily="18" charset="0"/>
              </a:rPr>
              <a:t>Siebes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Garamond" pitchFamily="18" charset="0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buFontTx/>
              <a:buChar char="•"/>
              <a:defRPr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Garamond" pitchFamily="18" charset="0"/>
              </a:rPr>
              <a:t> Dr. Ad </a:t>
            </a:r>
            <a:r>
              <a:rPr lang="en-US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Garamond" pitchFamily="18" charset="0"/>
              </a:rPr>
              <a:t>Feelders</a:t>
            </a:r>
            <a:endParaRPr lang="en-US" sz="2000" dirty="0" smtClean="0">
              <a:solidFill>
                <a:schemeClr val="tx1">
                  <a:lumMod val="75000"/>
                  <a:lumOff val="25000"/>
                </a:schemeClr>
              </a:solidFill>
              <a:latin typeface="Garamond" pitchFamily="18" charset="0"/>
            </a:endParaRPr>
          </a:p>
        </p:txBody>
      </p:sp>
      <p:sp>
        <p:nvSpPr>
          <p:cNvPr id="22" name="Rechthoek 1"/>
          <p:cNvSpPr/>
          <p:nvPr/>
        </p:nvSpPr>
        <p:spPr>
          <a:xfrm>
            <a:off x="389617" y="3818957"/>
            <a:ext cx="6705600" cy="677108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FontTx/>
              <a:buChar char="•"/>
              <a:defRPr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aramond" pitchFamily="18" charset="0"/>
              </a:rPr>
              <a:t> </a:t>
            </a:r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aramond" pitchFamily="18" charset="0"/>
              </a:rPr>
              <a:t>UU Decision support systems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buFontTx/>
              <a:buChar char="•"/>
              <a:defRPr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 </a:t>
            </a: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aramond" pitchFamily="18" charset="0"/>
              </a:rPr>
              <a:t>Prof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Garamond" pitchFamily="18" charset="0"/>
              </a:rPr>
              <a:t>. </a:t>
            </a: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aramond" pitchFamily="18" charset="0"/>
              </a:rPr>
              <a:t>Linda van der </a:t>
            </a:r>
            <a:r>
              <a:rPr lang="en-US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Garamond" pitchFamily="18" charset="0"/>
              </a:rPr>
              <a:t>Gaag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Garamond" pitchFamily="18" charset="0"/>
            </a:endParaRPr>
          </a:p>
        </p:txBody>
      </p:sp>
      <p:sp>
        <p:nvSpPr>
          <p:cNvPr id="23" name="Rechthoek 1"/>
          <p:cNvSpPr/>
          <p:nvPr/>
        </p:nvSpPr>
        <p:spPr>
          <a:xfrm>
            <a:off x="389617" y="3033093"/>
            <a:ext cx="6705600" cy="677108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FontTx/>
              <a:buChar char="•"/>
              <a:defRPr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aramond" pitchFamily="18" charset="0"/>
              </a:rPr>
              <a:t> </a:t>
            </a:r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aramond" pitchFamily="18" charset="0"/>
              </a:rPr>
              <a:t>UMCU Julius Centrum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buFontTx/>
              <a:buChar char="•"/>
              <a:defRPr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 </a:t>
            </a: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aramond" pitchFamily="18" charset="0"/>
              </a:rPr>
              <a:t>Prof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Garamond" pitchFamily="18" charset="0"/>
              </a:rPr>
              <a:t>. </a:t>
            </a: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aramond" pitchFamily="18" charset="0"/>
              </a:rPr>
              <a:t>Rene Eijkemans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Garamond" pitchFamily="18" charset="0"/>
            </a:endParaRPr>
          </a:p>
        </p:txBody>
      </p:sp>
      <p:sp>
        <p:nvSpPr>
          <p:cNvPr id="24" name="Rechthoek 1"/>
          <p:cNvSpPr/>
          <p:nvPr/>
        </p:nvSpPr>
        <p:spPr>
          <a:xfrm>
            <a:off x="5234791" y="3480403"/>
            <a:ext cx="6705600" cy="984885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aramond" pitchFamily="18" charset="0"/>
              </a:rPr>
              <a:t>  </a:t>
            </a:r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aramond" pitchFamily="18" charset="0"/>
              </a:rPr>
              <a:t>CSIR/University of Cape Town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buFontTx/>
              <a:buChar char="•"/>
              <a:defRPr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 </a:t>
            </a: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aramond" pitchFamily="18" charset="0"/>
              </a:rPr>
              <a:t>Prof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Garamond" pitchFamily="18" charset="0"/>
              </a:rPr>
              <a:t>. </a:t>
            </a: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aramond" pitchFamily="18" charset="0"/>
              </a:rPr>
              <a:t>Musa Mhlanga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buFontTx/>
              <a:buChar char="•"/>
              <a:defRPr/>
            </a:pP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aramond" pitchFamily="18" charset="0"/>
              </a:rPr>
              <a:t> </a:t>
            </a:r>
            <a:r>
              <a:rPr lang="en-US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Garamond" pitchFamily="18" charset="0"/>
              </a:rPr>
              <a:t>Jerolen</a:t>
            </a: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aramond" pitchFamily="18" charset="0"/>
              </a:rPr>
              <a:t> Naidoo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Garamond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6369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/>
          <p:cNvSpPr txBox="1">
            <a:spLocks/>
          </p:cNvSpPr>
          <p:nvPr/>
        </p:nvSpPr>
        <p:spPr>
          <a:xfrm>
            <a:off x="7848600" y="6629400"/>
            <a:ext cx="1371600" cy="190500"/>
          </a:xfrm>
          <a:prstGeom prst="rect">
            <a:avLst/>
          </a:prstGeom>
        </p:spPr>
        <p:txBody>
          <a:bodyPr>
            <a:normAutofit fontScale="250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defRPr/>
            </a:pPr>
            <a:r>
              <a:rPr lang="en-US" dirty="0" smtClean="0">
                <a:latin typeface="Garamond" pitchFamily="18" charset="0"/>
              </a:rPr>
              <a:t>drs. ing. Wienand Omta</a:t>
            </a:r>
          </a:p>
        </p:txBody>
      </p:sp>
      <p:cxnSp>
        <p:nvCxnSpPr>
          <p:cNvPr id="6" name="Rechte verbindingslijn 5"/>
          <p:cNvCxnSpPr/>
          <p:nvPr/>
        </p:nvCxnSpPr>
        <p:spPr>
          <a:xfrm>
            <a:off x="0" y="6608763"/>
            <a:ext cx="9220201" cy="0"/>
          </a:xfrm>
          <a:prstGeom prst="line">
            <a:avLst/>
          </a:prstGeom>
          <a:ln>
            <a:gradFill>
              <a:gsLst>
                <a:gs pos="0">
                  <a:srgbClr val="CBCBCB">
                    <a:lumMod val="91000"/>
                    <a:lumOff val="9000"/>
                    <a:alpha val="57000"/>
                  </a:srgbClr>
                </a:gs>
                <a:gs pos="13000">
                  <a:srgbClr val="5F5F5F"/>
                </a:gs>
                <a:gs pos="21001">
                  <a:srgbClr val="5F5F5F"/>
                </a:gs>
                <a:gs pos="79000">
                  <a:srgbClr val="FFFFFF"/>
                </a:gs>
                <a:gs pos="92000">
                  <a:srgbClr val="B2B2B2"/>
                </a:gs>
                <a:gs pos="90000">
                  <a:srgbClr val="292929"/>
                </a:gs>
                <a:gs pos="82001">
                  <a:srgbClr val="777777"/>
                </a:gs>
                <a:gs pos="100000">
                  <a:srgbClr val="EAEAEA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http://www.gezondheidszorgbanen.nl/public/image/scaled/umcu_logo_staand_rgb-240x12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5" y="5943600"/>
            <a:ext cx="1249359" cy="624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://www.feweb.vu.nl/gis/research/LUMOS/images/logos/Logo_UU.g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6058070"/>
            <a:ext cx="1430485" cy="395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4156" y="6076846"/>
            <a:ext cx="2585644" cy="358185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4453217" y="278056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/>
              <a:t> </a:t>
            </a:r>
          </a:p>
        </p:txBody>
      </p:sp>
      <p:pic>
        <p:nvPicPr>
          <p:cNvPr id="11" name="Shape 194" descr="CellPathfinder.gif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97398" y="2328380"/>
            <a:ext cx="1938437" cy="14683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" name="Shape 195"/>
          <p:cNvCxnSpPr/>
          <p:nvPr/>
        </p:nvCxnSpPr>
        <p:spPr>
          <a:xfrm>
            <a:off x="7066703" y="3035530"/>
            <a:ext cx="210825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14" name="Shape 196" descr="https://gigaom2.files.wordpress.com/2013/07/data-numbers-carlos-castilla-shutterstock_114969346.jp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403215" y="2346786"/>
            <a:ext cx="1508435" cy="136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Shape 197" descr="https://gigaom2.files.wordpress.com/2013/07/data-numbers-carlos-castilla-shutterstock_114969346.jp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626495" y="3246909"/>
            <a:ext cx="835571" cy="7556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Shape 198" descr="https://gigaom2.files.wordpress.com/2013/07/data-numbers-carlos-castilla-shutterstock_114969346.jp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146500" y="1996844"/>
            <a:ext cx="835571" cy="7556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Shape 199" descr="https://gigaom2.files.wordpress.com/2013/07/data-numbers-carlos-castilla-shutterstock_114969346.jp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024705" y="3740106"/>
            <a:ext cx="835571" cy="7556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Shape 200" descr="https://gigaom2.files.wordpress.com/2013/07/data-numbers-carlos-castilla-shutterstock_114969346.jp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939586" y="2796839"/>
            <a:ext cx="835571" cy="7556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Shape 201" descr="https://gigaom2.files.wordpress.com/2013/07/data-numbers-carlos-castilla-shutterstock_114969346.jp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795543" y="1512037"/>
            <a:ext cx="835571" cy="7556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Shape 202" descr="https://gigaom2.files.wordpress.com/2013/07/data-numbers-carlos-castilla-shutterstock_114969346.jp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754331" y="2234182"/>
            <a:ext cx="835571" cy="7556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Shape 203" descr="https://gigaom2.files.wordpress.com/2013/07/data-numbers-carlos-castilla-shutterstock_114969346.jp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246658" y="2657684"/>
            <a:ext cx="835571" cy="7556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Shape 204" descr="https://gigaom2.files.wordpress.com/2013/07/data-numbers-carlos-castilla-shutterstock_114969346.jp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739643" y="1560899"/>
            <a:ext cx="835571" cy="7556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Shape 205" descr="https://gigaom2.files.wordpress.com/2013/07/data-numbers-carlos-castilla-shutterstock_114969346.jp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277527" y="1669426"/>
            <a:ext cx="835571" cy="7556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Shape 206" descr="https://gigaom2.files.wordpress.com/2013/07/data-numbers-carlos-castilla-shutterstock_114969346.jp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024697" y="3246887"/>
            <a:ext cx="835571" cy="7556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Shape 207" descr="https://gigaom2.files.wordpress.com/2013/07/data-numbers-carlos-castilla-shutterstock_114969346.jp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631125" y="3595621"/>
            <a:ext cx="835571" cy="7556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Shape 208" descr="https://gigaom2.files.wordpress.com/2013/07/data-numbers-carlos-castilla-shutterstock_114969346.jp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626494" y="2664633"/>
            <a:ext cx="835571" cy="7556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Shape 209" descr="https://gigaom2.files.wordpress.com/2013/07/data-numbers-carlos-castilla-shutterstock_114969346.jp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246664" y="3353010"/>
            <a:ext cx="835571" cy="7556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Shape 210" descr="http://media.futuresmag.com/futuresmag/article/2012/06/18/TrTd_pic.jp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155562" y="1885879"/>
            <a:ext cx="1295231" cy="21587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Shape 214"/>
          <p:cNvSpPr txBox="1"/>
          <p:nvPr/>
        </p:nvSpPr>
        <p:spPr>
          <a:xfrm>
            <a:off x="3337745" y="4114800"/>
            <a:ext cx="2706075" cy="1590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2800" b="1" dirty="0">
                <a:solidFill>
                  <a:srgbClr val="9F2587"/>
                </a:solidFill>
              </a:rPr>
              <a:t>Data Science </a:t>
            </a:r>
          </a:p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2800" b="1" dirty="0">
                <a:solidFill>
                  <a:srgbClr val="9F2587"/>
                </a:solidFill>
              </a:rPr>
              <a:t>to </a:t>
            </a:r>
          </a:p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2800" b="1" dirty="0">
                <a:solidFill>
                  <a:srgbClr val="9F2587"/>
                </a:solidFill>
              </a:rPr>
              <a:t>Data Technology</a:t>
            </a:r>
          </a:p>
        </p:txBody>
      </p:sp>
      <p:pic>
        <p:nvPicPr>
          <p:cNvPr id="30" name="Shape 215" descr="Yokogawa-CV7000S.gif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89938" y="2234190"/>
            <a:ext cx="2103019" cy="166279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" name="Shape 216"/>
          <p:cNvGrpSpPr/>
          <p:nvPr/>
        </p:nvGrpSpPr>
        <p:grpSpPr>
          <a:xfrm>
            <a:off x="2617498" y="2128579"/>
            <a:ext cx="2312519" cy="1873992"/>
            <a:chOff x="3413798" y="2592349"/>
            <a:chExt cx="3083358" cy="1873992"/>
          </a:xfrm>
        </p:grpSpPr>
        <p:pic>
          <p:nvPicPr>
            <p:cNvPr id="32" name="Shape 217" descr="Yokogawa-Cells.jpg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3413800" y="3752475"/>
              <a:ext cx="3083350" cy="71386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" name="Shape 218" descr="Yokogawa-Cells2.jpg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3413798" y="2592349"/>
              <a:ext cx="1114075" cy="11140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" name="Shape 219" descr="Yokogawa-Cells3.jpg"/>
            <p:cNvPicPr preferRelativeResize="0"/>
            <p:nvPr/>
          </p:nvPicPr>
          <p:blipFill rotWithShape="1">
            <a:blip r:embed="rId12">
              <a:alphaModFix/>
            </a:blip>
            <a:srcRect l="5612" t="15989" r="7642" b="17218"/>
            <a:stretch/>
          </p:blipFill>
          <p:spPr>
            <a:xfrm>
              <a:off x="4569938" y="2594175"/>
              <a:ext cx="1927218" cy="1114075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35" name="Shape 220"/>
          <p:cNvCxnSpPr/>
          <p:nvPr/>
        </p:nvCxnSpPr>
        <p:spPr>
          <a:xfrm>
            <a:off x="2363048" y="3035530"/>
            <a:ext cx="210825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6" name="Shape 221"/>
          <p:cNvCxnSpPr/>
          <p:nvPr/>
        </p:nvCxnSpPr>
        <p:spPr>
          <a:xfrm>
            <a:off x="4978194" y="3042485"/>
            <a:ext cx="210825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8" name="Rectangle 2"/>
          <p:cNvSpPr txBox="1">
            <a:spLocks noChangeArrowheads="1"/>
          </p:cNvSpPr>
          <p:nvPr/>
        </p:nvSpPr>
        <p:spPr bwMode="auto">
          <a:xfrm>
            <a:off x="990600" y="609600"/>
            <a:ext cx="7086600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defRPr/>
            </a:pP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Data Analytics </a:t>
            </a:r>
            <a:r>
              <a:rPr lang="en-US" sz="3200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Barrier</a:t>
            </a:r>
            <a:endParaRPr lang="en-US" sz="3200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7916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60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7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80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9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100"/>
                            </p:stCondLst>
                            <p:childTnLst>
                              <p:par>
                                <p:cTn id="31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200"/>
                            </p:stCondLst>
                            <p:childTnLst>
                              <p:par>
                                <p:cTn id="34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300"/>
                            </p:stCondLst>
                            <p:childTnLst>
                              <p:par>
                                <p:cTn id="37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400"/>
                            </p:stCondLst>
                            <p:childTnLst>
                              <p:par>
                                <p:cTn id="4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400"/>
                            </p:stCondLst>
                            <p:childTnLst>
                              <p:par>
                                <p:cTn id="43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2"/>
          <p:cNvSpPr txBox="1">
            <a:spLocks/>
          </p:cNvSpPr>
          <p:nvPr/>
        </p:nvSpPr>
        <p:spPr>
          <a:xfrm>
            <a:off x="2570560" y="1885950"/>
            <a:ext cx="4800600" cy="33718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defRPr/>
            </a:pPr>
            <a:endParaRPr lang="en-US" sz="1000" dirty="0">
              <a:solidFill>
                <a:schemeClr val="tx1">
                  <a:lumMod val="65000"/>
                  <a:lumOff val="35000"/>
                </a:schemeClr>
              </a:solidFill>
              <a:latin typeface="Garamond" pitchFamily="18" charset="0"/>
            </a:endParaRPr>
          </a:p>
        </p:txBody>
      </p:sp>
      <p:pic>
        <p:nvPicPr>
          <p:cNvPr id="16390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01110" y="19054763"/>
            <a:ext cx="5830490" cy="32801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91" name="Picture 6" descr="L:\rpagliero\LMP_Data\Exp 63- Lysotracker Assay for Hits\procesadas\Staurosporine\F10-f02-C1-Composite (RGB).t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3510" y="3146824"/>
            <a:ext cx="1106091" cy="110609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2" name="Picture 7" descr="L:\rpagliero\LMP_Data\Exp 63- Lysotracker Assay for Hits\procesadas\Staurosporine\F10-f02-C2-Composite (RGB).ti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8239" y="3146824"/>
            <a:ext cx="1106090" cy="110609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3" name="Picture 8" descr="L:\rpagliero\LMP_Data\Exp 63- Lysotracker Assay for Hits\procesadas\Staurosporine\F10-f02-C3-Composite (RGB).tif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2126" y="3146824"/>
            <a:ext cx="1107281" cy="110609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4" name="Picture 9" descr="L:\rpagliero\LMP_Data\Exp 63- Lysotracker Assay for Hits\procesadas\SIramesine\E10-f11-C1-Composite (RGB).tif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3510" y="4457655"/>
            <a:ext cx="1106091" cy="110609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5" name="Picture 10" descr="L:\rpagliero\LMP_Data\Exp 63- Lysotracker Assay for Hits\procesadas\SIramesine\E10-f11-C2-Composite (RGB).tif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8239" y="4457655"/>
            <a:ext cx="1106090" cy="110609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6" name="Picture 11" descr="L:\rpagliero\LMP_Data\Exp 63- Lysotracker Assay for Hits\procesadas\SIramesine\E10-f11-C3-Composite (RGB).tif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2126" y="4457655"/>
            <a:ext cx="1107281" cy="110609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7" name="Picture 12" descr="L:\rpagliero\LMP_Data\Exp 63- Lysotracker Assay for Hits\procesadas\SIramesine\E10-f11-Composite (RGB).tif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6636" y="4457655"/>
            <a:ext cx="1107281" cy="110609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8" name="Picture 13" descr="L:\rpagliero\LMP_Data\Exp 63- Lysotracker Assay for Hits\procesadas\DMSO\A4-f11-C1-Composite (RGB).tif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9465" y="1833564"/>
            <a:ext cx="1107281" cy="110728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9" name="Picture 14" descr="L:\rpagliero\LMP_Data\Exp 63- Lysotracker Assay for Hits\procesadas\DMSO\A4-f11-C2-Composite (RGB).tif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8239" y="1833564"/>
            <a:ext cx="1106090" cy="110728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400" name="Picture 15" descr="L:\rpagliero\LMP_Data\Exp 63- Lysotracker Assay for Hits\procesadas\DMSO\A4-f11-C3-Composite (RGB).tif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2126" y="1833564"/>
            <a:ext cx="1107281" cy="110728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401" name="Picture 16" descr="L:\rpagliero\LMP_Data\Exp 63- Lysotracker Assay for Hits\procesadas\DMSO\A04-f11-Composite (RGB).tif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3780" y="1833564"/>
            <a:ext cx="1106090" cy="110728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/>
          <p:cNvSpPr txBox="1"/>
          <p:nvPr/>
        </p:nvSpPr>
        <p:spPr>
          <a:xfrm>
            <a:off x="6606229" y="2090669"/>
            <a:ext cx="9273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itchFamily="18" charset="0"/>
              </a:rPr>
              <a:t>DMSO</a:t>
            </a:r>
          </a:p>
          <a:p>
            <a:pPr>
              <a:defRPr/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itchFamily="18" charset="0"/>
              </a:rPr>
              <a:t>(control)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611550" y="4719523"/>
            <a:ext cx="141825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itchFamily="18" charset="0"/>
              </a:rPr>
              <a:t>SIRAMESINE</a:t>
            </a:r>
          </a:p>
          <a:p>
            <a:pPr>
              <a:defRPr/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itchFamily="18" charset="0"/>
              </a:rPr>
              <a:t>(LCD-inducer)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598635" y="3439647"/>
            <a:ext cx="184940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itchFamily="18" charset="0"/>
              </a:rPr>
              <a:t>STAUROSPORINE</a:t>
            </a:r>
          </a:p>
          <a:p>
            <a:pPr>
              <a:defRPr/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itchFamily="18" charset="0"/>
              </a:rPr>
              <a:t>(Apoptosis-inducer)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820094" y="1447800"/>
            <a:ext cx="149661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itchFamily="18" charset="0"/>
              </a:rPr>
              <a:t>Hoechst 3334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3101457" y="1447800"/>
            <a:ext cx="149661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itchFamily="18" charset="0"/>
              </a:rPr>
              <a:t>Calcein AM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142189" y="1447800"/>
            <a:ext cx="149661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itchFamily="18" charset="0"/>
              </a:rPr>
              <a:t>Lysotracker Red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616998" y="1447800"/>
            <a:ext cx="149661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itchFamily="18" charset="0"/>
              </a:rPr>
              <a:t>Combined</a:t>
            </a:r>
          </a:p>
        </p:txBody>
      </p:sp>
      <p:pic>
        <p:nvPicPr>
          <p:cNvPr id="16409" name="Picture 2" descr="D:\Documents\POS-DOC\LMP_Data\Exp 63- Lysotracker Assay for Hits\procesadas\Staurosporine\F10-f02-Composite (RGB).tif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3780" y="3143251"/>
            <a:ext cx="1107281" cy="110728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Connector 6"/>
          <p:cNvCxnSpPr/>
          <p:nvPr/>
        </p:nvCxnSpPr>
        <p:spPr>
          <a:xfrm>
            <a:off x="1085850" y="3028950"/>
            <a:ext cx="70866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1085850" y="4367213"/>
            <a:ext cx="70866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5301342" y="1828801"/>
            <a:ext cx="0" cy="377666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2"/>
          <p:cNvSpPr txBox="1">
            <a:spLocks noChangeArrowheads="1"/>
          </p:cNvSpPr>
          <p:nvPr/>
        </p:nvSpPr>
        <p:spPr bwMode="auto">
          <a:xfrm>
            <a:off x="990600" y="609600"/>
            <a:ext cx="7086600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defRPr/>
            </a:pP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The Power of High Content Screening</a:t>
            </a:r>
          </a:p>
        </p:txBody>
      </p:sp>
      <p:sp>
        <p:nvSpPr>
          <p:cNvPr id="40" name="Subtitle 2"/>
          <p:cNvSpPr txBox="1">
            <a:spLocks/>
          </p:cNvSpPr>
          <p:nvPr/>
        </p:nvSpPr>
        <p:spPr>
          <a:xfrm>
            <a:off x="7848600" y="6629400"/>
            <a:ext cx="1371600" cy="190500"/>
          </a:xfrm>
          <a:prstGeom prst="rect">
            <a:avLst/>
          </a:prstGeom>
        </p:spPr>
        <p:txBody>
          <a:bodyPr>
            <a:normAutofit fontScale="250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defRPr/>
            </a:pPr>
            <a:r>
              <a:rPr lang="en-US" dirty="0" smtClean="0">
                <a:latin typeface="Garamond" pitchFamily="18" charset="0"/>
              </a:rPr>
              <a:t>drs. ing. Wienand Omta</a:t>
            </a:r>
          </a:p>
        </p:txBody>
      </p:sp>
      <p:cxnSp>
        <p:nvCxnSpPr>
          <p:cNvPr id="41" name="Rechte verbindingslijn 5"/>
          <p:cNvCxnSpPr/>
          <p:nvPr/>
        </p:nvCxnSpPr>
        <p:spPr>
          <a:xfrm>
            <a:off x="0" y="6608763"/>
            <a:ext cx="9220201" cy="0"/>
          </a:xfrm>
          <a:prstGeom prst="line">
            <a:avLst/>
          </a:prstGeom>
          <a:ln>
            <a:gradFill>
              <a:gsLst>
                <a:gs pos="0">
                  <a:srgbClr val="CBCBCB">
                    <a:lumMod val="91000"/>
                    <a:lumOff val="9000"/>
                    <a:alpha val="57000"/>
                  </a:srgbClr>
                </a:gs>
                <a:gs pos="13000">
                  <a:srgbClr val="5F5F5F"/>
                </a:gs>
                <a:gs pos="21001">
                  <a:srgbClr val="5F5F5F"/>
                </a:gs>
                <a:gs pos="79000">
                  <a:srgbClr val="FFFFFF"/>
                </a:gs>
                <a:gs pos="92000">
                  <a:srgbClr val="B2B2B2"/>
                </a:gs>
                <a:gs pos="90000">
                  <a:srgbClr val="292929"/>
                </a:gs>
                <a:gs pos="82001">
                  <a:srgbClr val="777777"/>
                </a:gs>
                <a:gs pos="100000">
                  <a:srgbClr val="EAEAEA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3591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ubtitle 2"/>
          <p:cNvSpPr txBox="1">
            <a:spLocks/>
          </p:cNvSpPr>
          <p:nvPr/>
        </p:nvSpPr>
        <p:spPr>
          <a:xfrm>
            <a:off x="1371600" y="304800"/>
            <a:ext cx="6400800" cy="1143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None/>
              <a:defRPr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Hit identification (outliers) using unsupervised methods</a:t>
            </a:r>
          </a:p>
          <a:p>
            <a:pPr marL="0" indent="0" fontAlgn="auto">
              <a:spcAft>
                <a:spcPts val="0"/>
              </a:spcAft>
              <a:buNone/>
              <a:defRPr/>
            </a:pP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itchFamily="18" charset="0"/>
            </a:endParaRPr>
          </a:p>
          <a:p>
            <a:pPr marL="0" indent="0" fontAlgn="auto">
              <a:spcAft>
                <a:spcPts val="0"/>
              </a:spcAft>
              <a:buNone/>
              <a:defRPr/>
            </a:pP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itchFamily="18" charset="0"/>
            </a:endParaRPr>
          </a:p>
        </p:txBody>
      </p:sp>
      <p:sp>
        <p:nvSpPr>
          <p:cNvPr id="41" name="Text Box 4"/>
          <p:cNvSpPr txBox="1">
            <a:spLocks noChangeArrowheads="1"/>
          </p:cNvSpPr>
          <p:nvPr/>
        </p:nvSpPr>
        <p:spPr bwMode="auto">
          <a:xfrm>
            <a:off x="291864" y="1337608"/>
            <a:ext cx="8623536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257175" indent="-257175"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itchFamily="18" charset="0"/>
              </a:rPr>
              <a:t>StratoMineR Omta et al., 2016, describes identifying hits using a distance score against a control</a:t>
            </a:r>
          </a:p>
          <a:p>
            <a:pPr marL="257175" indent="-257175"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itchFamily="18" charset="0"/>
              </a:rPr>
              <a:t>Unsupervised: distance metric from a </a:t>
            </a:r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aramond" pitchFamily="18" charset="0"/>
              </a:rPr>
              <a:t>control; </a:t>
            </a: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latin typeface="Garamond" pitchFamily="18" charset="0"/>
            </a:endParaRPr>
          </a:p>
        </p:txBody>
      </p:sp>
      <p:sp>
        <p:nvSpPr>
          <p:cNvPr id="46" name="Oval 45"/>
          <p:cNvSpPr/>
          <p:nvPr/>
        </p:nvSpPr>
        <p:spPr>
          <a:xfrm>
            <a:off x="2971800" y="2743200"/>
            <a:ext cx="2784474" cy="988281"/>
          </a:xfrm>
          <a:prstGeom prst="ellipse">
            <a:avLst/>
          </a:prstGeom>
          <a:solidFill>
            <a:schemeClr val="accent1">
              <a:alpha val="2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2863849" y="3932124"/>
            <a:ext cx="2892425" cy="1123630"/>
          </a:xfrm>
          <a:prstGeom prst="ellipse">
            <a:avLst/>
          </a:prstGeom>
          <a:solidFill>
            <a:schemeClr val="accent6">
              <a:alpha val="22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3170868" y="3262519"/>
            <a:ext cx="121185" cy="1222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3612688" y="3020400"/>
            <a:ext cx="121185" cy="1222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4105466" y="2786245"/>
            <a:ext cx="121185" cy="1222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4558994" y="3553240"/>
            <a:ext cx="121185" cy="1222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3169032" y="4141062"/>
            <a:ext cx="121185" cy="122237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3610852" y="4437100"/>
            <a:ext cx="121185" cy="122237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4103630" y="4869695"/>
            <a:ext cx="121185" cy="122237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4557158" y="4493690"/>
            <a:ext cx="121185" cy="122237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Straight Connector 58"/>
          <p:cNvCxnSpPr>
            <a:stCxn id="53" idx="4"/>
            <a:endCxn id="58" idx="0"/>
          </p:cNvCxnSpPr>
          <p:nvPr/>
        </p:nvCxnSpPr>
        <p:spPr>
          <a:xfrm flipH="1">
            <a:off x="4617751" y="3675477"/>
            <a:ext cx="1836" cy="8182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stCxn id="52" idx="4"/>
            <a:endCxn id="57" idx="0"/>
          </p:cNvCxnSpPr>
          <p:nvPr/>
        </p:nvCxnSpPr>
        <p:spPr>
          <a:xfrm flipH="1">
            <a:off x="4164223" y="2908482"/>
            <a:ext cx="1836" cy="19612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50" idx="4"/>
            <a:endCxn id="56" idx="0"/>
          </p:cNvCxnSpPr>
          <p:nvPr/>
        </p:nvCxnSpPr>
        <p:spPr>
          <a:xfrm flipH="1">
            <a:off x="3671445" y="3142637"/>
            <a:ext cx="1836" cy="129446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>
            <a:stCxn id="49" idx="4"/>
            <a:endCxn id="55" idx="0"/>
          </p:cNvCxnSpPr>
          <p:nvPr/>
        </p:nvCxnSpPr>
        <p:spPr>
          <a:xfrm flipH="1">
            <a:off x="3229625" y="3384756"/>
            <a:ext cx="1836" cy="7563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 flipV="1">
            <a:off x="3299852" y="3116773"/>
            <a:ext cx="323014" cy="178851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>
            <a:stCxn id="50" idx="7"/>
            <a:endCxn id="52" idx="2"/>
          </p:cNvCxnSpPr>
          <p:nvPr/>
        </p:nvCxnSpPr>
        <p:spPr>
          <a:xfrm flipV="1">
            <a:off x="3716126" y="2847364"/>
            <a:ext cx="389340" cy="190937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>
            <a:stCxn id="52" idx="5"/>
            <a:endCxn id="53" idx="1"/>
          </p:cNvCxnSpPr>
          <p:nvPr/>
        </p:nvCxnSpPr>
        <p:spPr>
          <a:xfrm>
            <a:off x="4208904" y="2890581"/>
            <a:ext cx="367837" cy="6805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>
            <a:stCxn id="55" idx="5"/>
            <a:endCxn id="56" idx="1"/>
          </p:cNvCxnSpPr>
          <p:nvPr/>
        </p:nvCxnSpPr>
        <p:spPr>
          <a:xfrm>
            <a:off x="3272470" y="4245398"/>
            <a:ext cx="356129" cy="209603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>
            <a:stCxn id="56" idx="5"/>
            <a:endCxn id="57" idx="1"/>
          </p:cNvCxnSpPr>
          <p:nvPr/>
        </p:nvCxnSpPr>
        <p:spPr>
          <a:xfrm>
            <a:off x="3714290" y="4541436"/>
            <a:ext cx="407087" cy="346160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>
            <a:stCxn id="57" idx="7"/>
            <a:endCxn id="58" idx="3"/>
          </p:cNvCxnSpPr>
          <p:nvPr/>
        </p:nvCxnSpPr>
        <p:spPr>
          <a:xfrm flipV="1">
            <a:off x="4207068" y="4598026"/>
            <a:ext cx="367837" cy="289570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3180011" y="3684722"/>
            <a:ext cx="3238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Garamond" panose="02020404030301010803" pitchFamily="18" charset="0"/>
              </a:rPr>
              <a:t>3</a:t>
            </a:r>
            <a:endParaRPr lang="en-US" sz="1400" dirty="0">
              <a:latin typeface="Garamond" panose="02020404030301010803" pitchFamily="18" charset="0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3609363" y="3684419"/>
            <a:ext cx="3238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Garamond" panose="02020404030301010803" pitchFamily="18" charset="0"/>
              </a:rPr>
              <a:t>5</a:t>
            </a:r>
            <a:endParaRPr lang="en-US" sz="1400" dirty="0">
              <a:latin typeface="Garamond" panose="02020404030301010803" pitchFamily="18" charset="0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4128757" y="3690206"/>
            <a:ext cx="3238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Garamond" panose="02020404030301010803" pitchFamily="18" charset="0"/>
              </a:rPr>
              <a:t>7</a:t>
            </a:r>
            <a:endParaRPr lang="en-US" sz="1400" dirty="0">
              <a:latin typeface="Garamond" panose="02020404030301010803" pitchFamily="18" charset="0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4557158" y="3684786"/>
            <a:ext cx="3238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Garamond" panose="02020404030301010803" pitchFamily="18" charset="0"/>
              </a:rPr>
              <a:t>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/>
              <p:cNvSpPr txBox="1"/>
              <p:nvPr/>
            </p:nvSpPr>
            <p:spPr>
              <a:xfrm>
                <a:off x="6085785" y="3684419"/>
                <a:ext cx="275341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 smtClean="0">
                    <a:latin typeface="Garamond" panose="02020404030301010803" pitchFamily="18" charset="0"/>
                  </a:rPr>
                  <a:t>D = </a:t>
                </a:r>
                <a:r>
                  <a:rPr lang="en-US" sz="2000" i="0" dirty="0" smtClean="0">
                    <a:latin typeface="Garamond" panose="02020404030301010803" pitchFamily="18" charset="0"/>
                  </a:rPr>
                  <a:t>∑|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dirty="0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b="0" i="0" dirty="0" smtClean="0">
                    <a:latin typeface="Garamond" panose="02020404030301010803" pitchFamily="18" charset="0"/>
                  </a:rPr>
                  <a:t> 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i="0" dirty="0" smtClean="0">
                    <a:latin typeface="Garamond" panose="02020404030301010803" pitchFamily="18" charset="0"/>
                  </a:rPr>
                  <a:t>| </a:t>
                </a:r>
                <a:r>
                  <a:rPr lang="en-US" sz="2000" dirty="0" smtClean="0">
                    <a:latin typeface="Garamond" panose="02020404030301010803" pitchFamily="18" charset="0"/>
                  </a:rPr>
                  <a:t> = 18</a:t>
                </a:r>
                <a:endParaRPr lang="en-US" sz="2000" dirty="0">
                  <a:latin typeface="Garamond" panose="02020404030301010803" pitchFamily="18" charset="0"/>
                </a:endParaRPr>
              </a:p>
            </p:txBody>
          </p:sp>
        </mc:Choice>
        <mc:Fallback xmlns="">
          <p:sp>
            <p:nvSpPr>
              <p:cNvPr id="79" name="TextBox 7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5785" y="3684419"/>
                <a:ext cx="2753415" cy="400110"/>
              </a:xfrm>
              <a:prstGeom prst="rect">
                <a:avLst/>
              </a:prstGeom>
              <a:blipFill rotWithShape="0">
                <a:blip r:embed="rId2"/>
                <a:stretch>
                  <a:fillRect l="-2212" t="-6061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1" name="Straight Connector 80"/>
          <p:cNvCxnSpPr/>
          <p:nvPr/>
        </p:nvCxnSpPr>
        <p:spPr>
          <a:xfrm>
            <a:off x="2841625" y="2877881"/>
            <a:ext cx="0" cy="23761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/>
          <p:nvPr/>
        </p:nvCxnSpPr>
        <p:spPr>
          <a:xfrm flipV="1">
            <a:off x="2841625" y="5244487"/>
            <a:ext cx="3022600" cy="95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/>
          <p:cNvSpPr txBox="1"/>
          <p:nvPr/>
        </p:nvSpPr>
        <p:spPr>
          <a:xfrm>
            <a:off x="4797322" y="3038301"/>
            <a:ext cx="109515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>
                <a:latin typeface="Garamond" panose="02020404030301010803" pitchFamily="18" charset="0"/>
              </a:rPr>
              <a:t>Profile compound A</a:t>
            </a:r>
            <a:endParaRPr lang="en-US" sz="1050" dirty="0">
              <a:latin typeface="Garamond" panose="02020404030301010803" pitchFamily="18" charset="0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4865030" y="4294251"/>
            <a:ext cx="109515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>
                <a:latin typeface="Garamond" panose="02020404030301010803" pitchFamily="18" charset="0"/>
              </a:rPr>
              <a:t>Profile compound B</a:t>
            </a:r>
            <a:endParaRPr lang="en-US" sz="1050" dirty="0">
              <a:latin typeface="Garamond" panose="02020404030301010803" pitchFamily="18" charset="0"/>
            </a:endParaRPr>
          </a:p>
        </p:txBody>
      </p:sp>
      <p:sp>
        <p:nvSpPr>
          <p:cNvPr id="87" name="TextBox 86"/>
          <p:cNvSpPr txBox="1"/>
          <p:nvPr/>
        </p:nvSpPr>
        <p:spPr>
          <a:xfrm rot="16200000">
            <a:off x="1292289" y="3822919"/>
            <a:ext cx="25994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Garamond" panose="02020404030301010803" pitchFamily="18" charset="0"/>
              </a:rPr>
              <a:t>Multivariate Scaled Features</a:t>
            </a:r>
            <a:endParaRPr lang="en-US" sz="1600" dirty="0">
              <a:latin typeface="Garamond" panose="02020404030301010803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/>
              <p:cNvSpPr txBox="1"/>
              <p:nvPr/>
            </p:nvSpPr>
            <p:spPr>
              <a:xfrm>
                <a:off x="2971800" y="5242200"/>
                <a:ext cx="259949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 smtClean="0">
                    <a:latin typeface="Garamond" panose="02020404030301010803" pitchFamily="18" charset="0"/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600" dirty="0" smtClean="0">
                    <a:latin typeface="Garamond" panose="02020404030301010803" pitchFamily="18" charset="0"/>
                  </a:rPr>
                  <a:t>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600" dirty="0" smtClean="0">
                    <a:latin typeface="Garamond" panose="02020404030301010803" pitchFamily="18" charset="0"/>
                  </a:rPr>
                  <a:t>	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1600" dirty="0" smtClean="0">
                    <a:latin typeface="Garamond" panose="02020404030301010803" pitchFamily="18" charset="0"/>
                  </a:rPr>
                  <a:t>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sz="1600" dirty="0" smtClean="0">
                    <a:latin typeface="Garamond" panose="02020404030301010803" pitchFamily="18" charset="0"/>
                  </a:rPr>
                  <a:t>	</a:t>
                </a:r>
                <a:endParaRPr lang="en-US" sz="1600" dirty="0">
                  <a:latin typeface="Garamond" panose="02020404030301010803" pitchFamily="18" charset="0"/>
                </a:endParaRPr>
              </a:p>
            </p:txBody>
          </p:sp>
        </mc:Choice>
        <mc:Fallback xmlns="">
          <p:sp>
            <p:nvSpPr>
              <p:cNvPr id="88" name="TextBox 8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1800" y="5242200"/>
                <a:ext cx="2599494" cy="33855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9" name="Straight Arrow Connector 88"/>
          <p:cNvCxnSpPr/>
          <p:nvPr/>
        </p:nvCxnSpPr>
        <p:spPr>
          <a:xfrm flipV="1">
            <a:off x="2764289" y="3365696"/>
            <a:ext cx="0" cy="1750267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Subtitle 2"/>
          <p:cNvSpPr txBox="1">
            <a:spLocks/>
          </p:cNvSpPr>
          <p:nvPr/>
        </p:nvSpPr>
        <p:spPr>
          <a:xfrm>
            <a:off x="7848600" y="6629400"/>
            <a:ext cx="1371600" cy="190500"/>
          </a:xfrm>
          <a:prstGeom prst="rect">
            <a:avLst/>
          </a:prstGeom>
        </p:spPr>
        <p:txBody>
          <a:bodyPr>
            <a:normAutofit fontScale="250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defRPr/>
            </a:pPr>
            <a:r>
              <a:rPr lang="en-US" dirty="0" smtClean="0">
                <a:latin typeface="Garamond" pitchFamily="18" charset="0"/>
              </a:rPr>
              <a:t>drs. ing. Wienand Omta</a:t>
            </a:r>
          </a:p>
        </p:txBody>
      </p:sp>
      <p:cxnSp>
        <p:nvCxnSpPr>
          <p:cNvPr id="91" name="Rechte verbindingslijn 5"/>
          <p:cNvCxnSpPr/>
          <p:nvPr/>
        </p:nvCxnSpPr>
        <p:spPr>
          <a:xfrm>
            <a:off x="0" y="6608763"/>
            <a:ext cx="9220201" cy="0"/>
          </a:xfrm>
          <a:prstGeom prst="line">
            <a:avLst/>
          </a:prstGeom>
          <a:ln>
            <a:gradFill>
              <a:gsLst>
                <a:gs pos="0">
                  <a:srgbClr val="CBCBCB">
                    <a:lumMod val="91000"/>
                    <a:lumOff val="9000"/>
                    <a:alpha val="57000"/>
                  </a:srgbClr>
                </a:gs>
                <a:gs pos="13000">
                  <a:srgbClr val="5F5F5F"/>
                </a:gs>
                <a:gs pos="21001">
                  <a:srgbClr val="5F5F5F"/>
                </a:gs>
                <a:gs pos="79000">
                  <a:srgbClr val="FFFFFF"/>
                </a:gs>
                <a:gs pos="92000">
                  <a:srgbClr val="B2B2B2"/>
                </a:gs>
                <a:gs pos="90000">
                  <a:srgbClr val="292929"/>
                </a:gs>
                <a:gs pos="82001">
                  <a:srgbClr val="777777"/>
                </a:gs>
                <a:gs pos="100000">
                  <a:srgbClr val="EAEAEA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1479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9" grpId="0" animBg="1"/>
      <p:bldP spid="50" grpId="0" animBg="1"/>
      <p:bldP spid="52" grpId="0" animBg="1"/>
      <p:bldP spid="53" grpId="0" animBg="1"/>
      <p:bldP spid="55" grpId="0" animBg="1"/>
      <p:bldP spid="56" grpId="0" animBg="1"/>
      <p:bldP spid="57" grpId="0" animBg="1"/>
      <p:bldP spid="58" grpId="0" animBg="1"/>
      <p:bldP spid="69" grpId="0"/>
      <p:bldP spid="70" grpId="0"/>
      <p:bldP spid="72" grpId="0"/>
      <p:bldP spid="77" grpId="0"/>
      <p:bldP spid="7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/>
          <p:cNvSpPr txBox="1">
            <a:spLocks/>
          </p:cNvSpPr>
          <p:nvPr/>
        </p:nvSpPr>
        <p:spPr>
          <a:xfrm>
            <a:off x="7848600" y="6629400"/>
            <a:ext cx="1371600" cy="190500"/>
          </a:xfrm>
          <a:prstGeom prst="rect">
            <a:avLst/>
          </a:prstGeom>
        </p:spPr>
        <p:txBody>
          <a:bodyPr>
            <a:normAutofit fontScale="250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defRPr/>
            </a:pPr>
            <a:r>
              <a:rPr lang="en-US" dirty="0" smtClean="0">
                <a:latin typeface="Garamond" pitchFamily="18" charset="0"/>
              </a:rPr>
              <a:t>drs. ing. Wienand Omta</a:t>
            </a:r>
          </a:p>
        </p:txBody>
      </p:sp>
      <p:cxnSp>
        <p:nvCxnSpPr>
          <p:cNvPr id="7" name="Rechte verbindingslijn 5"/>
          <p:cNvCxnSpPr/>
          <p:nvPr/>
        </p:nvCxnSpPr>
        <p:spPr>
          <a:xfrm>
            <a:off x="0" y="6608763"/>
            <a:ext cx="9220201" cy="0"/>
          </a:xfrm>
          <a:prstGeom prst="line">
            <a:avLst/>
          </a:prstGeom>
          <a:ln>
            <a:gradFill>
              <a:gsLst>
                <a:gs pos="0">
                  <a:srgbClr val="CBCBCB">
                    <a:lumMod val="91000"/>
                    <a:lumOff val="9000"/>
                    <a:alpha val="57000"/>
                  </a:srgbClr>
                </a:gs>
                <a:gs pos="13000">
                  <a:srgbClr val="5F5F5F"/>
                </a:gs>
                <a:gs pos="21001">
                  <a:srgbClr val="5F5F5F"/>
                </a:gs>
                <a:gs pos="79000">
                  <a:srgbClr val="FFFFFF"/>
                </a:gs>
                <a:gs pos="92000">
                  <a:srgbClr val="B2B2B2"/>
                </a:gs>
                <a:gs pos="90000">
                  <a:srgbClr val="292929"/>
                </a:gs>
                <a:gs pos="82001">
                  <a:srgbClr val="777777"/>
                </a:gs>
                <a:gs pos="100000">
                  <a:srgbClr val="EAEAEA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Box 4"/>
          <p:cNvSpPr txBox="1">
            <a:spLocks noChangeArrowheads="1"/>
          </p:cNvSpPr>
          <p:nvPr/>
        </p:nvSpPr>
        <p:spPr bwMode="auto">
          <a:xfrm>
            <a:off x="2438400" y="2514600"/>
            <a:ext cx="8915400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3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aramond" pitchFamily="18" charset="0"/>
              </a:rPr>
              <a:t>Artificial Intelligence (AI)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3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aramond" pitchFamily="18" charset="0"/>
              </a:rPr>
              <a:t>Machine Learning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3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aramond" pitchFamily="18" charset="0"/>
              </a:rPr>
              <a:t>Supervised Learning</a:t>
            </a:r>
          </a:p>
        </p:txBody>
      </p:sp>
    </p:spTree>
    <p:extLst>
      <p:ext uri="{BB962C8B-B14F-4D97-AF65-F5344CB8AC3E}">
        <p14:creationId xmlns:p14="http://schemas.microsoft.com/office/powerpoint/2010/main" val="1030794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https://s-media-cache-ak0.pinimg.com/236x/75/70/69/75706960aa94a6fe90e51550b4e850b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4197331"/>
            <a:ext cx="779155" cy="2112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802774" y="5943600"/>
            <a:ext cx="207402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Garamond" panose="02020404030301010803" pitchFamily="18" charset="0"/>
              </a:rPr>
              <a:t>      0	       1	</a:t>
            </a:r>
            <a:br>
              <a:rPr lang="en-US" sz="2800" dirty="0" smtClean="0">
                <a:latin typeface="Garamond" panose="02020404030301010803" pitchFamily="18" charset="0"/>
              </a:rPr>
            </a:br>
            <a:endParaRPr lang="en-US" sz="2800" dirty="0">
              <a:latin typeface="Garamond" panose="02020404030301010803" pitchFamily="18" charset="0"/>
            </a:endParaRPr>
          </a:p>
        </p:txBody>
      </p:sp>
      <p:sp>
        <p:nvSpPr>
          <p:cNvPr id="15361" name="Rectangle 2"/>
          <p:cNvSpPr>
            <a:spLocks noGrp="1" noChangeArrowheads="1"/>
          </p:cNvSpPr>
          <p:nvPr>
            <p:ph type="title"/>
          </p:nvPr>
        </p:nvSpPr>
        <p:spPr>
          <a:xfrm>
            <a:off x="990600" y="609600"/>
            <a:ext cx="7086600" cy="792163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sz="3200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Example AI</a:t>
            </a: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7848600" y="6629400"/>
            <a:ext cx="1371600" cy="190500"/>
          </a:xfrm>
          <a:prstGeom prst="rect">
            <a:avLst/>
          </a:prstGeom>
        </p:spPr>
        <p:txBody>
          <a:bodyPr>
            <a:normAutofit fontScale="250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defRPr/>
            </a:pPr>
            <a:r>
              <a:rPr lang="en-US" dirty="0" smtClean="0">
                <a:latin typeface="Garamond" pitchFamily="18" charset="0"/>
              </a:rPr>
              <a:t>drs. ing. Wienand Omta</a:t>
            </a:r>
          </a:p>
        </p:txBody>
      </p:sp>
      <p:cxnSp>
        <p:nvCxnSpPr>
          <p:cNvPr id="7" name="Rechte verbindingslijn 5"/>
          <p:cNvCxnSpPr/>
          <p:nvPr/>
        </p:nvCxnSpPr>
        <p:spPr>
          <a:xfrm>
            <a:off x="0" y="6608763"/>
            <a:ext cx="9220201" cy="0"/>
          </a:xfrm>
          <a:prstGeom prst="line">
            <a:avLst/>
          </a:prstGeom>
          <a:ln>
            <a:gradFill>
              <a:gsLst>
                <a:gs pos="0">
                  <a:srgbClr val="CBCBCB">
                    <a:lumMod val="91000"/>
                    <a:lumOff val="9000"/>
                    <a:alpha val="57000"/>
                  </a:srgbClr>
                </a:gs>
                <a:gs pos="13000">
                  <a:srgbClr val="5F5F5F"/>
                </a:gs>
                <a:gs pos="21001">
                  <a:srgbClr val="5F5F5F"/>
                </a:gs>
                <a:gs pos="79000">
                  <a:srgbClr val="FFFFFF"/>
                </a:gs>
                <a:gs pos="92000">
                  <a:srgbClr val="B2B2B2"/>
                </a:gs>
                <a:gs pos="90000">
                  <a:srgbClr val="292929"/>
                </a:gs>
                <a:gs pos="82001">
                  <a:srgbClr val="777777"/>
                </a:gs>
                <a:gs pos="100000">
                  <a:srgbClr val="EAEAEA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 Box 4"/>
              <p:cNvSpPr txBox="1">
                <a:spLocks noChangeArrowheads="1"/>
              </p:cNvSpPr>
              <p:nvPr/>
            </p:nvSpPr>
            <p:spPr bwMode="auto">
              <a:xfrm>
                <a:off x="228600" y="1524000"/>
                <a:ext cx="8915400" cy="286232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107763" dir="2700000" algn="ct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 fontAlgn="auto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  <a:defRPr/>
                </a:pPr>
                <a:r>
                  <a:rPr lang="en-US" sz="20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Garamond" pitchFamily="18" charset="0"/>
                  </a:rPr>
                  <a:t>Suppose a room full where we gathered </a:t>
                </a:r>
                <a:r>
                  <a:rPr lang="en-US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Garamond" pitchFamily="18" charset="0"/>
                  </a:rPr>
                  <a:t>some data </a:t>
                </a:r>
                <a:r>
                  <a:rPr lang="en-US" sz="20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Garamond" pitchFamily="18" charset="0"/>
                  </a:rPr>
                  <a:t>for </a:t>
                </a:r>
                <a:r>
                  <a:rPr lang="en-US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Garamond" pitchFamily="18" charset="0"/>
                  </a:rPr>
                  <a:t>each </a:t>
                </a:r>
                <a:r>
                  <a:rPr lang="en-US" sz="20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Garamond" pitchFamily="18" charset="0"/>
                  </a:rPr>
                  <a:t>person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Garamond" pitchFamily="18" charset="0"/>
                  </a:rPr>
                  <a:t>=hair length,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Garamond" pitchFamily="18" charset="0"/>
                  </a:rPr>
                  <a:t>=body length,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20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Garamond" pitchFamily="18" charset="0"/>
                  </a:rPr>
                  <a:t>=facial hair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sz="20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Garamond" pitchFamily="18" charset="0"/>
                  </a:rPr>
                  <a:t>=nail length)</a:t>
                </a:r>
              </a:p>
              <a:p>
                <a:pPr marL="342900" indent="-342900" fontAlgn="auto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  <a:defRPr/>
                </a:pPr>
                <a:r>
                  <a:rPr lang="en-US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Garamond" pitchFamily="18" charset="0"/>
                  </a:rPr>
                  <a:t>Take a representative part from the labeled (</a:t>
                </a:r>
                <a:r>
                  <a:rPr lang="en-US" sz="20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Garamond" pitchFamily="18" charset="0"/>
                  </a:rPr>
                  <a:t>known) data to </a:t>
                </a:r>
                <a:r>
                  <a:rPr lang="en-US" sz="2000" b="1" u="sng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Garamond" pitchFamily="18" charset="0"/>
                  </a:rPr>
                  <a:t>train</a:t>
                </a:r>
                <a:r>
                  <a:rPr lang="en-US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Garamond" pitchFamily="18" charset="0"/>
                  </a:rPr>
                  <a:t> a </a:t>
                </a:r>
                <a:r>
                  <a:rPr lang="en-US" sz="20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Garamond" pitchFamily="18" charset="0"/>
                  </a:rPr>
                  <a:t>model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Garamond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</m:oMath>
                </a14:m>
                <a:r>
                  <a:rPr lang="en-US" sz="20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Garamond" pitchFamily="18" charset="0"/>
                  </a:rPr>
                  <a:t>)</a:t>
                </a:r>
                <a:endParaRPr 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Garamond" pitchFamily="18" charset="0"/>
                </a:endParaRPr>
              </a:p>
              <a:p>
                <a:pPr marL="342900" indent="-342900" fontAlgn="auto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  <a:defRPr/>
                </a:pPr>
                <a:r>
                  <a:rPr lang="en-US" sz="20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Garamond" pitchFamily="18" charset="0"/>
                  </a:rPr>
                  <a:t>Another </a:t>
                </a:r>
                <a:r>
                  <a:rPr lang="en-US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Garamond" pitchFamily="18" charset="0"/>
                  </a:rPr>
                  <a:t>representative part from the labeled  </a:t>
                </a:r>
                <a:r>
                  <a:rPr lang="en-US" sz="20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Garamond" pitchFamily="18" charset="0"/>
                  </a:rPr>
                  <a:t>data to </a:t>
                </a:r>
                <a:r>
                  <a:rPr lang="en-US" sz="2000" b="1" u="sng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Garamond" pitchFamily="18" charset="0"/>
                  </a:rPr>
                  <a:t>test</a:t>
                </a:r>
                <a:r>
                  <a:rPr lang="en-US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Garamond" pitchFamily="18" charset="0"/>
                  </a:rPr>
                  <a:t> the </a:t>
                </a:r>
                <a:r>
                  <a:rPr lang="en-US" sz="20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Garamond" pitchFamily="18" charset="0"/>
                  </a:rPr>
                  <a:t>model </a:t>
                </a:r>
                <a:r>
                  <a:rPr lang="en-US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Garamond" pitchFamily="18" charset="0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Garamond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</m:oMath>
                </a14:m>
                <a:r>
                  <a:rPr lang="en-US" sz="20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Garamond" pitchFamily="18" charset="0"/>
                  </a:rPr>
                  <a:t>)</a:t>
                </a:r>
                <a:endParaRPr 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Garamond" pitchFamily="18" charset="0"/>
                </a:endParaRPr>
              </a:p>
              <a:p>
                <a:pPr marL="342900" indent="-342900" fontAlgn="auto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  <a:defRPr/>
                </a:pPr>
                <a:endParaRPr lang="en-US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Garamond" pitchFamily="18" charset="0"/>
                </a:endParaRPr>
              </a:p>
              <a:p>
                <a:pPr marL="342900" indent="-342900" fontAlgn="auto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  <a:defRPr/>
                </a:pPr>
                <a:r>
                  <a:rPr lang="en-US" sz="20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Garamond" pitchFamily="18" charset="0"/>
                  </a:rPr>
                  <a:t>Classifying the test data set to men or women </a:t>
                </a:r>
                <a:r>
                  <a:rPr lang="en-US" sz="20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Garamond" pitchFamily="18" charset="0"/>
                    <a:sym typeface="Wingdings" panose="05000000000000000000" pitchFamily="2" charset="2"/>
                  </a:rPr>
                  <a:t> ??</a:t>
                </a:r>
                <a:endParaRPr lang="en-US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Garamond" pitchFamily="18" charset="0"/>
                </a:endParaRPr>
              </a:p>
              <a:p>
                <a:pPr marL="342900" indent="-342900" fontAlgn="auto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  <a:defRPr/>
                </a:pPr>
                <a:r>
                  <a:rPr lang="en-US" sz="20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Garamond" pitchFamily="18" charset="0"/>
                  </a:rPr>
                  <a:t>Apply the model to </a:t>
                </a:r>
                <a:r>
                  <a:rPr lang="en-US" sz="2000" b="1" u="sng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Garamond" pitchFamily="18" charset="0"/>
                  </a:rPr>
                  <a:t>new</a:t>
                </a:r>
                <a:r>
                  <a:rPr lang="en-US" sz="20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Garamond" pitchFamily="18" charset="0"/>
                  </a:rPr>
                  <a:t> data</a:t>
                </a:r>
              </a:p>
              <a:p>
                <a:pPr marL="342900" indent="-342900" fontAlgn="auto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  <a:defRPr/>
                </a:pPr>
                <a:endParaRPr 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Garamond" pitchFamily="18" charset="0"/>
                </a:endParaRPr>
              </a:p>
              <a:p>
                <a:pPr marL="342900" indent="-342900" fontAlgn="auto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  <a:defRPr/>
                </a:pPr>
                <a:endParaRPr lang="en-US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Garamond" pitchFamily="18" charset="0"/>
                </a:endParaRPr>
              </a:p>
            </p:txBody>
          </p:sp>
        </mc:Choice>
        <mc:Fallback xmlns="">
          <p:sp>
            <p:nvSpPr>
              <p:cNvPr id="10" name="Text 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28600" y="1524000"/>
                <a:ext cx="8915400" cy="2862322"/>
              </a:xfrm>
              <a:prstGeom prst="rect">
                <a:avLst/>
              </a:prstGeom>
              <a:blipFill rotWithShape="0">
                <a:blip r:embed="rId3"/>
                <a:stretch>
                  <a:fillRect l="-616" t="-851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7763" dir="2700000" algn="ct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/>
          <p:cNvSpPr/>
          <p:nvPr/>
        </p:nvSpPr>
        <p:spPr>
          <a:xfrm>
            <a:off x="3276600" y="3868949"/>
            <a:ext cx="14269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Garamond" panose="02020404030301010803" pitchFamily="18" charset="0"/>
              </a:rPr>
              <a:t> M </a:t>
            </a:r>
            <a:r>
              <a:rPr lang="en-US" dirty="0">
                <a:latin typeface="Garamond" panose="02020404030301010803" pitchFamily="18" charset="0"/>
              </a:rPr>
              <a:t>	  </a:t>
            </a:r>
            <a:r>
              <a:rPr lang="en-US" dirty="0" smtClean="0">
                <a:latin typeface="Garamond" panose="02020404030301010803" pitchFamily="18" charset="0"/>
              </a:rPr>
              <a:t>W</a:t>
            </a:r>
            <a:endParaRPr lang="en-US" dirty="0">
              <a:latin typeface="Garamond" panose="02020404030301010803" pitchFamily="18" charset="0"/>
            </a:endParaRPr>
          </a:p>
        </p:txBody>
      </p:sp>
      <p:pic>
        <p:nvPicPr>
          <p:cNvPr id="4102" name="Picture 6" descr="http://nicolaemmie.co.uk/ps_3_women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12" t="29596" r="43573" b="2318"/>
          <a:stretch/>
        </p:blipFill>
        <p:spPr bwMode="auto">
          <a:xfrm>
            <a:off x="4050528" y="4197331"/>
            <a:ext cx="691166" cy="1797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http://katebornstein.typepad.com/.a/6a00d834520aaa69e201156eb1827f970c-800wi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90" t="9624" r="56201" b="9756"/>
          <a:stretch/>
        </p:blipFill>
        <p:spPr bwMode="auto">
          <a:xfrm>
            <a:off x="5800725" y="4197331"/>
            <a:ext cx="738806" cy="1746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6069966" y="5897433"/>
            <a:ext cx="2927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Garamond" panose="02020404030301010803" pitchFamily="18" charset="0"/>
              </a:rPr>
              <a:t>?</a:t>
            </a:r>
            <a:endParaRPr lang="en-US" sz="2800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5918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2"/>
          <p:cNvSpPr>
            <a:spLocks noGrp="1" noChangeArrowheads="1"/>
          </p:cNvSpPr>
          <p:nvPr>
            <p:ph type="title"/>
          </p:nvPr>
        </p:nvSpPr>
        <p:spPr>
          <a:xfrm>
            <a:off x="990600" y="609600"/>
            <a:ext cx="7086600" cy="792163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sz="3200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What Artificial Intelligence?</a:t>
            </a: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7848600" y="6629400"/>
            <a:ext cx="1371600" cy="190500"/>
          </a:xfrm>
          <a:prstGeom prst="rect">
            <a:avLst/>
          </a:prstGeom>
        </p:spPr>
        <p:txBody>
          <a:bodyPr>
            <a:normAutofit fontScale="250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defRPr/>
            </a:pPr>
            <a:r>
              <a:rPr lang="en-US" dirty="0" smtClean="0">
                <a:latin typeface="Garamond" pitchFamily="18" charset="0"/>
              </a:rPr>
              <a:t>drs. ing. Wienand Omta</a:t>
            </a:r>
          </a:p>
        </p:txBody>
      </p:sp>
      <p:cxnSp>
        <p:nvCxnSpPr>
          <p:cNvPr id="7" name="Rechte verbindingslijn 5"/>
          <p:cNvCxnSpPr/>
          <p:nvPr/>
        </p:nvCxnSpPr>
        <p:spPr>
          <a:xfrm>
            <a:off x="0" y="6608763"/>
            <a:ext cx="9220201" cy="0"/>
          </a:xfrm>
          <a:prstGeom prst="line">
            <a:avLst/>
          </a:prstGeom>
          <a:ln>
            <a:gradFill>
              <a:gsLst>
                <a:gs pos="0">
                  <a:srgbClr val="CBCBCB">
                    <a:lumMod val="91000"/>
                    <a:lumOff val="9000"/>
                    <a:alpha val="57000"/>
                  </a:srgbClr>
                </a:gs>
                <a:gs pos="13000">
                  <a:srgbClr val="5F5F5F"/>
                </a:gs>
                <a:gs pos="21001">
                  <a:srgbClr val="5F5F5F"/>
                </a:gs>
                <a:gs pos="79000">
                  <a:srgbClr val="FFFFFF"/>
                </a:gs>
                <a:gs pos="92000">
                  <a:srgbClr val="B2B2B2"/>
                </a:gs>
                <a:gs pos="90000">
                  <a:srgbClr val="292929"/>
                </a:gs>
                <a:gs pos="82001">
                  <a:srgbClr val="777777"/>
                </a:gs>
                <a:gs pos="100000">
                  <a:srgbClr val="EAEAEA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Box 4"/>
          <p:cNvSpPr txBox="1">
            <a:spLocks noChangeArrowheads="1"/>
          </p:cNvSpPr>
          <p:nvPr/>
        </p:nvSpPr>
        <p:spPr bwMode="auto">
          <a:xfrm>
            <a:off x="228600" y="1524000"/>
            <a:ext cx="8915400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aramond" pitchFamily="18" charset="0"/>
              </a:rPr>
              <a:t>A classification method based on a labeled training set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latin typeface="Garamond" pitchFamily="18" charset="0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en-US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Garamond" pitchFamily="18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67" b="11333"/>
          <a:stretch/>
        </p:blipFill>
        <p:spPr>
          <a:xfrm>
            <a:off x="0" y="1981200"/>
            <a:ext cx="9144000" cy="36576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67" b="11333"/>
          <a:stretch/>
        </p:blipFill>
        <p:spPr>
          <a:xfrm>
            <a:off x="0" y="1981200"/>
            <a:ext cx="9144000" cy="36576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67" b="11333"/>
          <a:stretch/>
        </p:blipFill>
        <p:spPr>
          <a:xfrm>
            <a:off x="0" y="1981200"/>
            <a:ext cx="9144000" cy="36576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67" b="11333"/>
          <a:stretch/>
        </p:blipFill>
        <p:spPr>
          <a:xfrm>
            <a:off x="0" y="1981200"/>
            <a:ext cx="9144000" cy="36576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67" b="11333"/>
          <a:stretch/>
        </p:blipFill>
        <p:spPr>
          <a:xfrm>
            <a:off x="0" y="1981200"/>
            <a:ext cx="9144000" cy="36576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67" b="11333"/>
          <a:stretch/>
        </p:blipFill>
        <p:spPr>
          <a:xfrm>
            <a:off x="0" y="1981200"/>
            <a:ext cx="9144000" cy="36576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67" b="11333"/>
          <a:stretch/>
        </p:blipFill>
        <p:spPr>
          <a:xfrm>
            <a:off x="0" y="1981200"/>
            <a:ext cx="9144000" cy="36576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67" b="11333"/>
          <a:stretch/>
        </p:blipFill>
        <p:spPr>
          <a:xfrm>
            <a:off x="0" y="1981200"/>
            <a:ext cx="9144000" cy="36576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67" b="11333"/>
          <a:stretch/>
        </p:blipFill>
        <p:spPr>
          <a:xfrm>
            <a:off x="0" y="1981200"/>
            <a:ext cx="9144000" cy="36576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7" t="4667" r="67500" b="84666"/>
          <a:stretch/>
        </p:blipFill>
        <p:spPr>
          <a:xfrm>
            <a:off x="76200" y="5661660"/>
            <a:ext cx="3429000" cy="741406"/>
          </a:xfrm>
          <a:prstGeom prst="rect">
            <a:avLst/>
          </a:prstGeom>
        </p:spPr>
      </p:pic>
      <p:sp>
        <p:nvSpPr>
          <p:cNvPr id="25" name="Oval 24"/>
          <p:cNvSpPr/>
          <p:nvPr/>
        </p:nvSpPr>
        <p:spPr>
          <a:xfrm>
            <a:off x="152400" y="2971800"/>
            <a:ext cx="990600" cy="457200"/>
          </a:xfrm>
          <a:prstGeom prst="ellipse">
            <a:avLst/>
          </a:prstGeom>
          <a:solidFill>
            <a:schemeClr val="tx1">
              <a:alpha val="2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139262" y="3848100"/>
            <a:ext cx="990600" cy="457200"/>
          </a:xfrm>
          <a:prstGeom prst="ellipse">
            <a:avLst/>
          </a:prstGeom>
          <a:solidFill>
            <a:schemeClr val="tx1">
              <a:alpha val="2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139262" y="4743450"/>
            <a:ext cx="990600" cy="457200"/>
          </a:xfrm>
          <a:prstGeom prst="ellipse">
            <a:avLst/>
          </a:prstGeom>
          <a:solidFill>
            <a:schemeClr val="tx1">
              <a:alpha val="2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8001000" y="2971800"/>
            <a:ext cx="990600" cy="457200"/>
          </a:xfrm>
          <a:prstGeom prst="ellipse">
            <a:avLst/>
          </a:prstGeom>
          <a:solidFill>
            <a:schemeClr val="tx1">
              <a:alpha val="2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8001000" y="3848100"/>
            <a:ext cx="990600" cy="457200"/>
          </a:xfrm>
          <a:prstGeom prst="ellipse">
            <a:avLst/>
          </a:prstGeom>
          <a:solidFill>
            <a:schemeClr val="tx1">
              <a:alpha val="2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8001000" y="4741808"/>
            <a:ext cx="990600" cy="457200"/>
          </a:xfrm>
          <a:prstGeom prst="ellipse">
            <a:avLst/>
          </a:prstGeom>
          <a:solidFill>
            <a:schemeClr val="tx1">
              <a:alpha val="2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139262" y="2552700"/>
            <a:ext cx="990600" cy="457200"/>
          </a:xfrm>
          <a:prstGeom prst="ellipse">
            <a:avLst/>
          </a:prstGeom>
          <a:solidFill>
            <a:schemeClr val="tx1">
              <a:alpha val="2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139262" y="4282397"/>
            <a:ext cx="990600" cy="457200"/>
          </a:xfrm>
          <a:prstGeom prst="ellipse">
            <a:avLst/>
          </a:prstGeom>
          <a:solidFill>
            <a:schemeClr val="tx1">
              <a:alpha val="2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8001000" y="2532008"/>
            <a:ext cx="990600" cy="457200"/>
          </a:xfrm>
          <a:prstGeom prst="ellipse">
            <a:avLst/>
          </a:prstGeom>
          <a:solidFill>
            <a:schemeClr val="tx1">
              <a:alpha val="2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8019393" y="4294954"/>
            <a:ext cx="990600" cy="457200"/>
          </a:xfrm>
          <a:prstGeom prst="ellipse">
            <a:avLst/>
          </a:prstGeom>
          <a:solidFill>
            <a:schemeClr val="tx1">
              <a:alpha val="2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5"/>
          <p:cNvSpPr/>
          <p:nvPr/>
        </p:nvSpPr>
        <p:spPr>
          <a:xfrm>
            <a:off x="1142999" y="2133600"/>
            <a:ext cx="6858001" cy="3505200"/>
          </a:xfrm>
          <a:prstGeom prst="roundRect">
            <a:avLst/>
          </a:prstGeom>
          <a:solidFill>
            <a:srgbClr val="7030A0">
              <a:alpha val="15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https://cdn1.iconfinder.com/data/icons/toolbar-signs/512/erase-512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475" y="2121756"/>
            <a:ext cx="412450" cy="412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2" descr="https://cdn1.iconfinder.com/data/icons/toolbar-signs/512/erase-512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468" y="5167499"/>
            <a:ext cx="412450" cy="412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" descr="https://cdn1.iconfinder.com/data/icons/toolbar-signs/512/erase-512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468" y="3449303"/>
            <a:ext cx="412450" cy="412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s://cdn1.iconfinder.com/data/icons/toolbar-signs/512/erase-512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906" y="5204503"/>
            <a:ext cx="412450" cy="412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2" descr="https://cdn1.iconfinder.com/data/icons/toolbar-signs/512/erase-512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475" y="3449303"/>
            <a:ext cx="412450" cy="412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2" descr="https://cdn1.iconfinder.com/data/icons/toolbar-signs/512/erase-512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468" y="2111049"/>
            <a:ext cx="412450" cy="412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Oval 40"/>
          <p:cNvSpPr/>
          <p:nvPr/>
        </p:nvSpPr>
        <p:spPr>
          <a:xfrm>
            <a:off x="1238249" y="6019800"/>
            <a:ext cx="1104901" cy="383266"/>
          </a:xfrm>
          <a:prstGeom prst="ellipse">
            <a:avLst/>
          </a:prstGeom>
          <a:solidFill>
            <a:srgbClr val="00B050">
              <a:alpha val="35000"/>
            </a:srgb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2364014" y="6014220"/>
            <a:ext cx="1104901" cy="383266"/>
          </a:xfrm>
          <a:prstGeom prst="ellipse">
            <a:avLst/>
          </a:prstGeom>
          <a:solidFill>
            <a:srgbClr val="FF0000">
              <a:alpha val="35000"/>
            </a:srgb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833728" y="5917278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1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2981204" y="5908965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0</a:t>
            </a:r>
            <a:endParaRPr lang="en-US" sz="3200" dirty="0"/>
          </a:p>
        </p:txBody>
      </p:sp>
      <p:sp>
        <p:nvSpPr>
          <p:cNvPr id="38" name="Oval 37"/>
          <p:cNvSpPr/>
          <p:nvPr/>
        </p:nvSpPr>
        <p:spPr>
          <a:xfrm>
            <a:off x="88680" y="6014220"/>
            <a:ext cx="1104901" cy="383266"/>
          </a:xfrm>
          <a:prstGeom prst="ellipse">
            <a:avLst/>
          </a:prstGeom>
          <a:solidFill>
            <a:srgbClr val="00B050">
              <a:alpha val="35000"/>
            </a:srgb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691609" y="5867400"/>
            <a:ext cx="3706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y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4522044" y="6014220"/>
                <a:ext cx="154239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i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Pr</m:t>
                      </m:r>
                      <m:r>
                        <a:rPr lang="en-US" b="0" i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i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=1|</m:t>
                      </m:r>
                      <m:r>
                        <a:rPr lang="en-US" i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b="0" i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Garamond" panose="02020404030301010803" pitchFamily="18" charset="0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2044" y="6014220"/>
                <a:ext cx="1542393" cy="369332"/>
              </a:xfrm>
              <a:prstGeom prst="rect">
                <a:avLst/>
              </a:prstGeom>
              <a:blipFill rotWithShape="0">
                <a:blip r:embed="rId12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/>
          <p:cNvCxnSpPr/>
          <p:nvPr/>
        </p:nvCxnSpPr>
        <p:spPr>
          <a:xfrm>
            <a:off x="3606144" y="6209667"/>
            <a:ext cx="864000" cy="0"/>
          </a:xfrm>
          <a:prstGeom prst="straightConnector1">
            <a:avLst/>
          </a:prstGeom>
          <a:ln w="698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52" name="Picture 2" descr="https://cdn1.iconfinder.com/data/icons/toolbar-signs/512/erase-512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5410" y="5632759"/>
            <a:ext cx="365194" cy="365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TextBox 49"/>
          <p:cNvSpPr txBox="1"/>
          <p:nvPr/>
        </p:nvSpPr>
        <p:spPr>
          <a:xfrm rot="16726901">
            <a:off x="-1200757" y="3266600"/>
            <a:ext cx="36706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solidFill>
                  <a:schemeClr val="bg1"/>
                </a:solidFill>
                <a:latin typeface="Garamond" panose="02020404030301010803" pitchFamily="18" charset="0"/>
              </a:rPr>
              <a:t>Labeled data</a:t>
            </a:r>
            <a:endParaRPr lang="en-US" sz="5400" dirty="0">
              <a:solidFill>
                <a:schemeClr val="bg1"/>
              </a:solidFill>
              <a:latin typeface="Garamond" panose="02020404030301010803" pitchFamily="18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 rot="4852841">
            <a:off x="6737181" y="3468424"/>
            <a:ext cx="36706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solidFill>
                  <a:schemeClr val="bg1"/>
                </a:solidFill>
                <a:latin typeface="Garamond" panose="02020404030301010803" pitchFamily="18" charset="0"/>
              </a:rPr>
              <a:t>Labeled data</a:t>
            </a:r>
            <a:endParaRPr lang="en-US" sz="5400" dirty="0">
              <a:solidFill>
                <a:schemeClr val="bg1"/>
              </a:solidFill>
              <a:latin typeface="Garamond" panose="02020404030301010803" pitchFamily="18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 rot="20887057">
            <a:off x="2368885" y="3153177"/>
            <a:ext cx="47224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latin typeface="Garamond" panose="02020404030301010803" pitchFamily="18" charset="0"/>
              </a:rPr>
              <a:t>Unlabeled data</a:t>
            </a:r>
            <a:endParaRPr lang="en-US" sz="5400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8219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26" grpId="0" animBg="1"/>
      <p:bldP spid="41" grpId="0" animBg="1"/>
      <p:bldP spid="36" grpId="0" animBg="1"/>
      <p:bldP spid="3" grpId="0"/>
      <p:bldP spid="37" grpId="0"/>
      <p:bldP spid="38" grpId="0" animBg="1"/>
      <p:bldP spid="39" grpId="0"/>
      <p:bldP spid="4" grpId="0"/>
      <p:bldP spid="50" grpId="0"/>
      <p:bldP spid="54" grpId="0"/>
      <p:bldP spid="5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51520" y="1196752"/>
            <a:ext cx="8710342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Classify each cell to negative (0) OR positive (1) using labels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A random representative selection of labeled data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itchFamily="18" charset="0"/>
                <a:sym typeface="Wingdings" panose="05000000000000000000" pitchFamily="2" charset="2"/>
              </a:rPr>
              <a:t> training set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itchFamily="18" charset="0"/>
              </a:rPr>
              <a:t>Training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itchFamily="18" charset="0"/>
                <a:sym typeface="Wingdings" panose="05000000000000000000" pitchFamily="2" charset="2"/>
              </a:rPr>
              <a:t> analyze training set resulting in a model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itchFamily="18" charset="0"/>
                <a:sym typeface="Wingdings" panose="05000000000000000000" pitchFamily="2" charset="2"/>
              </a:rPr>
              <a:t>A random selection of labeled data  test 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aramond" pitchFamily="18" charset="0"/>
                <a:sym typeface="Wingdings" panose="05000000000000000000" pitchFamily="2" charset="2"/>
              </a:rPr>
              <a:t>set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Garamond" pitchFamily="18" charset="0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itchFamily="18" charset="0"/>
                <a:sym typeface="Wingdings" panose="05000000000000000000" pitchFamily="2" charset="2"/>
              </a:rPr>
              <a:t>Test the accuracy by applying the model to the test set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Garamond" pitchFamily="18" charset="0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itchFamily="18" charset="0"/>
              </a:rPr>
              <a:t>Take the profile of each record and apply the model</a:t>
            </a:r>
          </a:p>
          <a:p>
            <a:pPr marL="800100" lvl="1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itchFamily="18" charset="0"/>
              </a:rPr>
              <a:t>Classifying each cell (record) to a label (0,1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Garamond" panose="02020404030301010803" pitchFamily="18" charset="0"/>
            </a:endParaRPr>
          </a:p>
        </p:txBody>
      </p:sp>
      <p:sp>
        <p:nvSpPr>
          <p:cNvPr id="7" name="Oval 6"/>
          <p:cNvSpPr/>
          <p:nvPr/>
        </p:nvSpPr>
        <p:spPr>
          <a:xfrm>
            <a:off x="6333403" y="3005305"/>
            <a:ext cx="2728653" cy="2654057"/>
          </a:xfrm>
          <a:prstGeom prst="ellipse">
            <a:avLst/>
          </a:prstGeom>
          <a:solidFill>
            <a:srgbClr val="1D75E1"/>
          </a:solidFill>
          <a:ln>
            <a:solidFill>
              <a:srgbClr val="1D75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Garamond" panose="02020404030301010803" pitchFamily="18" charset="0"/>
            </a:endParaRPr>
          </a:p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Garamond" panose="02020404030301010803" pitchFamily="18" charset="0"/>
            </a:endParaRPr>
          </a:p>
          <a:p>
            <a:pPr algn="ctr"/>
            <a:endParaRPr lang="en-US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Garamond" panose="02020404030301010803" pitchFamily="18" charset="0"/>
            </a:endParaRPr>
          </a:p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Garamond" panose="02020404030301010803" pitchFamily="18" charset="0"/>
            </a:endParaRPr>
          </a:p>
          <a:p>
            <a:pPr algn="ctr"/>
            <a:endParaRPr lang="en-US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Garamond" panose="02020404030301010803" pitchFamily="18" charset="0"/>
            </a:endParaRPr>
          </a:p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Garamond" panose="02020404030301010803" pitchFamily="18" charset="0"/>
            </a:endParaRPr>
          </a:p>
          <a:p>
            <a:pPr algn="ctr"/>
            <a:endParaRPr lang="en-US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Garamond" panose="02020404030301010803" pitchFamily="18" charset="0"/>
            </a:endParaRPr>
          </a:p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Garamond" panose="02020404030301010803" pitchFamily="18" charset="0"/>
            </a:endParaRPr>
          </a:p>
          <a:p>
            <a:pPr algn="ctr"/>
            <a:endParaRPr lang="en-US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Garamond" panose="02020404030301010803" pitchFamily="18" charset="0"/>
            </a:endParaRPr>
          </a:p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Garamond" panose="02020404030301010803" pitchFamily="18" charset="0"/>
            </a:endParaRPr>
          </a:p>
        </p:txBody>
      </p:sp>
      <p:sp>
        <p:nvSpPr>
          <p:cNvPr id="8" name="Oval 7"/>
          <p:cNvSpPr/>
          <p:nvPr/>
        </p:nvSpPr>
        <p:spPr>
          <a:xfrm>
            <a:off x="5181600" y="2825650"/>
            <a:ext cx="1211369" cy="521607"/>
          </a:xfrm>
          <a:prstGeom prst="ellipse">
            <a:avLst/>
          </a:prstGeom>
          <a:noFill/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aramond" panose="02020404030301010803" pitchFamily="18" charset="0"/>
              </a:rPr>
              <a:t>Model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Garamond" panose="02020404030301010803" pitchFamily="18" charset="0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4350530" y="5254148"/>
            <a:ext cx="1921242" cy="421454"/>
          </a:xfrm>
          <a:prstGeom prst="roundRect">
            <a:avLst/>
          </a:prstGeom>
          <a:solidFill>
            <a:srgbClr val="FF0000"/>
          </a:solidFill>
          <a:ln>
            <a:solidFill>
              <a:srgbClr val="CB4D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bg1"/>
                </a:solidFill>
                <a:latin typeface="Garamond" panose="02020404030301010803" pitchFamily="18" charset="0"/>
              </a:rPr>
              <a:t>Label B</a:t>
            </a:r>
            <a:endParaRPr lang="en-US" dirty="0">
              <a:ln w="0"/>
              <a:solidFill>
                <a:schemeClr val="bg1"/>
              </a:solidFill>
              <a:latin typeface="Garamond" panose="02020404030301010803" pitchFamily="18" charset="0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4350530" y="4776579"/>
            <a:ext cx="1921242" cy="421454"/>
          </a:xfrm>
          <a:prstGeom prst="roundRect">
            <a:avLst/>
          </a:prstGeom>
          <a:solidFill>
            <a:srgbClr val="009100"/>
          </a:solidFill>
          <a:ln>
            <a:solidFill>
              <a:srgbClr val="0091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bg1"/>
                </a:solidFill>
                <a:latin typeface="Garamond" panose="02020404030301010803" pitchFamily="18" charset="0"/>
              </a:rPr>
              <a:t>Label A</a:t>
            </a:r>
            <a:endParaRPr lang="en-US" dirty="0">
              <a:ln w="0"/>
              <a:solidFill>
                <a:schemeClr val="bg1"/>
              </a:solidFill>
              <a:latin typeface="Garamond" panose="02020404030301010803" pitchFamily="18" charset="0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7338011" y="3320145"/>
            <a:ext cx="1629984" cy="1456436"/>
          </a:xfrm>
          <a:prstGeom prst="ellipse">
            <a:avLst/>
          </a:prstGeom>
          <a:gradFill flip="none" rotWithShape="1">
            <a:gsLst>
              <a:gs pos="45000">
                <a:srgbClr val="009100"/>
              </a:gs>
              <a:gs pos="37000">
                <a:srgbClr val="FF0000"/>
              </a:gs>
            </a:gsLst>
            <a:lin ang="162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>
              <a:ln w="0"/>
              <a:solidFill>
                <a:schemeClr val="tx1"/>
              </a:solidFill>
              <a:latin typeface="Garamond" panose="02020404030301010803" pitchFamily="18" charset="0"/>
            </a:endParaRPr>
          </a:p>
          <a:p>
            <a:pPr algn="ctr"/>
            <a:endParaRPr lang="en-US" dirty="0">
              <a:ln w="0"/>
              <a:solidFill>
                <a:schemeClr val="tx1"/>
              </a:solidFill>
              <a:latin typeface="Garamond" panose="02020404030301010803" pitchFamily="18" charset="0"/>
            </a:endParaRPr>
          </a:p>
          <a:p>
            <a:pPr algn="ctr"/>
            <a:endParaRPr lang="en-US" dirty="0" smtClean="0">
              <a:ln w="0"/>
              <a:solidFill>
                <a:schemeClr val="tx1"/>
              </a:solidFill>
              <a:latin typeface="Garamond" panose="02020404030301010803" pitchFamily="18" charset="0"/>
            </a:endParaRPr>
          </a:p>
          <a:p>
            <a:pPr algn="ctr"/>
            <a:endParaRPr lang="en-US" dirty="0">
              <a:ln w="0"/>
              <a:solidFill>
                <a:schemeClr val="tx1"/>
              </a:solidFill>
              <a:latin typeface="Garamond" panose="02020404030301010803" pitchFamily="18" charset="0"/>
            </a:endParaRPr>
          </a:p>
          <a:p>
            <a:pPr algn="ctr"/>
            <a:endParaRPr lang="en-US" dirty="0" smtClean="0">
              <a:ln w="0"/>
              <a:solidFill>
                <a:schemeClr val="tx1"/>
              </a:solidFill>
              <a:latin typeface="Garamond" panose="02020404030301010803" pitchFamily="18" charset="0"/>
            </a:endParaRPr>
          </a:p>
          <a:p>
            <a:pPr algn="ctr"/>
            <a:endParaRPr lang="en-US" dirty="0">
              <a:ln w="0"/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675860" y="2629699"/>
            <a:ext cx="1543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aramond" panose="02020404030301010803" pitchFamily="18" charset="0"/>
              </a:rPr>
              <a:t>Data Set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  <a:latin typeface="Garamond" panose="02020404030301010803" pitchFamily="18" charset="0"/>
            </a:endParaRPr>
          </a:p>
        </p:txBody>
      </p:sp>
      <p:cxnSp>
        <p:nvCxnSpPr>
          <p:cNvPr id="14" name="Straight Arrow Connector 13"/>
          <p:cNvCxnSpPr>
            <a:endCxn id="11" idx="2"/>
          </p:cNvCxnSpPr>
          <p:nvPr/>
        </p:nvCxnSpPr>
        <p:spPr>
          <a:xfrm flipV="1">
            <a:off x="6222396" y="4048363"/>
            <a:ext cx="1115615" cy="887282"/>
          </a:xfrm>
          <a:prstGeom prst="straightConnector1">
            <a:avLst/>
          </a:prstGeom>
          <a:ln w="12700">
            <a:solidFill>
              <a:srgbClr val="0091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9" idx="3"/>
          </p:cNvCxnSpPr>
          <p:nvPr/>
        </p:nvCxnSpPr>
        <p:spPr>
          <a:xfrm flipV="1">
            <a:off x="6271772" y="4626701"/>
            <a:ext cx="1446285" cy="838174"/>
          </a:xfrm>
          <a:prstGeom prst="straightConnector1">
            <a:avLst/>
          </a:prstGeom>
          <a:ln w="12700">
            <a:solidFill>
              <a:srgbClr val="CB4D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300192" y="3846350"/>
            <a:ext cx="11017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  <a:latin typeface="Garamond" panose="02020404030301010803" pitchFamily="18" charset="0"/>
              </a:rPr>
              <a:t>Unlabeled</a:t>
            </a:r>
            <a:r>
              <a:rPr lang="en-US" dirty="0" smtClean="0">
                <a:solidFill>
                  <a:schemeClr val="bg1"/>
                </a:solidFill>
                <a:latin typeface="Garamond" panose="02020404030301010803" pitchFamily="18" charset="0"/>
              </a:rPr>
              <a:t> data</a:t>
            </a:r>
            <a:endParaRPr lang="en-US" dirty="0">
              <a:solidFill>
                <a:schemeClr val="bg1"/>
              </a:solidFill>
              <a:latin typeface="Garamond" panose="02020404030301010803" pitchFamily="18" charset="0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4350530" y="4297895"/>
            <a:ext cx="1921242" cy="421454"/>
          </a:xfrm>
          <a:prstGeom prst="roundRect">
            <a:avLst/>
          </a:prstGeom>
          <a:solidFill>
            <a:srgbClr val="1D75E1"/>
          </a:solidFill>
          <a:ln>
            <a:solidFill>
              <a:srgbClr val="1D75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Garamond" panose="02020404030301010803" pitchFamily="18" charset="0"/>
              </a:rPr>
              <a:t>Unlabeled data</a:t>
            </a:r>
          </a:p>
        </p:txBody>
      </p:sp>
      <p:cxnSp>
        <p:nvCxnSpPr>
          <p:cNvPr id="18" name="Straight Arrow Connector 17"/>
          <p:cNvCxnSpPr>
            <a:stCxn id="8" idx="4"/>
            <a:endCxn id="17" idx="0"/>
          </p:cNvCxnSpPr>
          <p:nvPr/>
        </p:nvCxnSpPr>
        <p:spPr>
          <a:xfrm flipH="1">
            <a:off x="5311151" y="3347257"/>
            <a:ext cx="476134" cy="95063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4109280" y="4997405"/>
            <a:ext cx="234120" cy="468102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800014" y="4987306"/>
            <a:ext cx="1426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aramond" panose="02020404030301010803" pitchFamily="18" charset="0"/>
              </a:rPr>
              <a:t>Labeled data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Garamond" panose="02020404030301010803" pitchFamily="18" charset="0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7494379" y="1995274"/>
            <a:ext cx="1567678" cy="583119"/>
          </a:xfrm>
          <a:prstGeom prst="ellipse">
            <a:avLst/>
          </a:prstGeom>
          <a:noFill/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aramond" panose="02020404030301010803" pitchFamily="18" charset="0"/>
              </a:rPr>
              <a:t>Accuracy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Garamond" panose="02020404030301010803" pitchFamily="18" charset="0"/>
            </a:endParaRPr>
          </a:p>
        </p:txBody>
      </p:sp>
      <p:cxnSp>
        <p:nvCxnSpPr>
          <p:cNvPr id="22" name="Straight Arrow Connector 21"/>
          <p:cNvCxnSpPr/>
          <p:nvPr/>
        </p:nvCxnSpPr>
        <p:spPr>
          <a:xfrm flipV="1">
            <a:off x="8236304" y="2593870"/>
            <a:ext cx="239607" cy="867868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 rot="2706814">
            <a:off x="7656912" y="3939969"/>
            <a:ext cx="11183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 w="0"/>
                <a:solidFill>
                  <a:schemeClr val="bg1"/>
                </a:solidFill>
                <a:latin typeface="Garamond" panose="02020404030301010803" pitchFamily="18" charset="0"/>
              </a:rPr>
              <a:t>Labeled data</a:t>
            </a:r>
          </a:p>
          <a:p>
            <a:endParaRPr lang="en-US" dirty="0">
              <a:solidFill>
                <a:schemeClr val="bg1"/>
              </a:solidFill>
              <a:latin typeface="Garamond" panose="02020404030301010803" pitchFamily="18" charset="0"/>
            </a:endParaRPr>
          </a:p>
        </p:txBody>
      </p:sp>
      <p:sp>
        <p:nvSpPr>
          <p:cNvPr id="25" name="Oval 24"/>
          <p:cNvSpPr/>
          <p:nvPr/>
        </p:nvSpPr>
        <p:spPr>
          <a:xfrm rot="3722819">
            <a:off x="7831028" y="3783859"/>
            <a:ext cx="1262935" cy="333691"/>
          </a:xfrm>
          <a:prstGeom prst="ellipse">
            <a:avLst/>
          </a:prstGeom>
          <a:solidFill>
            <a:schemeClr val="accent5"/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bg2"/>
                </a:solidFill>
                <a:latin typeface="Garamond" panose="02020404030301010803" pitchFamily="18" charset="0"/>
              </a:rPr>
              <a:t>Test set</a:t>
            </a:r>
            <a:endParaRPr lang="en-US" sz="1600" dirty="0">
              <a:solidFill>
                <a:schemeClr val="bg2"/>
              </a:solidFill>
              <a:latin typeface="Garamond" panose="02020404030301010803" pitchFamily="18" charset="0"/>
            </a:endParaRPr>
          </a:p>
        </p:txBody>
      </p:sp>
      <p:cxnSp>
        <p:nvCxnSpPr>
          <p:cNvPr id="12" name="Straight Arrow Connector 11"/>
          <p:cNvCxnSpPr>
            <a:endCxn id="8" idx="5"/>
          </p:cNvCxnSpPr>
          <p:nvPr/>
        </p:nvCxnSpPr>
        <p:spPr>
          <a:xfrm flipH="1" flipV="1">
            <a:off x="6215568" y="3270869"/>
            <a:ext cx="1482162" cy="446164"/>
          </a:xfrm>
          <a:prstGeom prst="straightConnector1">
            <a:avLst/>
          </a:prstGeom>
          <a:ln w="9525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4674680" y="3532366"/>
            <a:ext cx="1121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aramond" panose="02020404030301010803" pitchFamily="18" charset="0"/>
              </a:rPr>
              <a:t>Classify</a:t>
            </a:r>
            <a:endParaRPr lang="nl-NL" dirty="0">
              <a:solidFill>
                <a:schemeClr val="tx1">
                  <a:lumMod val="75000"/>
                  <a:lumOff val="25000"/>
                </a:schemeClr>
              </a:solidFill>
              <a:latin typeface="Garamond" panose="02020404030301010803" pitchFamily="18" charset="0"/>
            </a:endParaRPr>
          </a:p>
        </p:txBody>
      </p:sp>
      <p:sp>
        <p:nvSpPr>
          <p:cNvPr id="23" name="Oval 22"/>
          <p:cNvSpPr/>
          <p:nvPr/>
        </p:nvSpPr>
        <p:spPr>
          <a:xfrm rot="3551635">
            <a:off x="7251143" y="3873033"/>
            <a:ext cx="1377912" cy="551468"/>
          </a:xfrm>
          <a:prstGeom prst="ellipse">
            <a:avLst/>
          </a:prstGeom>
          <a:solidFill>
            <a:schemeClr val="bg1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aramond" panose="02020404030301010803" pitchFamily="18" charset="0"/>
              </a:rPr>
              <a:t>Training set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Garamond" panose="02020404030301010803" pitchFamily="18" charset="0"/>
            </a:endParaRPr>
          </a:p>
        </p:txBody>
      </p:sp>
      <p:cxnSp>
        <p:nvCxnSpPr>
          <p:cNvPr id="30" name="Straight Arrow Connector 29"/>
          <p:cNvCxnSpPr>
            <a:stCxn id="8" idx="6"/>
            <a:endCxn id="25" idx="3"/>
          </p:cNvCxnSpPr>
          <p:nvPr/>
        </p:nvCxnSpPr>
        <p:spPr>
          <a:xfrm>
            <a:off x="6392969" y="3086454"/>
            <a:ext cx="1756011" cy="525131"/>
          </a:xfrm>
          <a:prstGeom prst="straightConnector1">
            <a:avLst/>
          </a:prstGeom>
          <a:ln w="9525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9" name="Rectangle 2"/>
          <p:cNvSpPr>
            <a:spLocks noGrp="1" noChangeArrowheads="1"/>
          </p:cNvSpPr>
          <p:nvPr>
            <p:ph type="title"/>
          </p:nvPr>
        </p:nvSpPr>
        <p:spPr>
          <a:xfrm>
            <a:off x="990600" y="609600"/>
            <a:ext cx="7086600" cy="792163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sz="3200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anose="02020404030301010803" pitchFamily="18" charset="0"/>
              </a:rPr>
              <a:t>Classification (I)</a:t>
            </a:r>
          </a:p>
        </p:txBody>
      </p:sp>
      <p:sp>
        <p:nvSpPr>
          <p:cNvPr id="31" name="Subtitle 2"/>
          <p:cNvSpPr txBox="1">
            <a:spLocks/>
          </p:cNvSpPr>
          <p:nvPr/>
        </p:nvSpPr>
        <p:spPr>
          <a:xfrm>
            <a:off x="7848600" y="6629400"/>
            <a:ext cx="1371600" cy="190500"/>
          </a:xfrm>
          <a:prstGeom prst="rect">
            <a:avLst/>
          </a:prstGeom>
        </p:spPr>
        <p:txBody>
          <a:bodyPr>
            <a:normAutofit fontScale="250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defRPr/>
            </a:pPr>
            <a:r>
              <a:rPr lang="en-US" dirty="0" smtClean="0">
                <a:latin typeface="Garamond" panose="02020404030301010803" pitchFamily="18" charset="0"/>
              </a:rPr>
              <a:t>drs. ing. Wienand Omta</a:t>
            </a:r>
          </a:p>
        </p:txBody>
      </p:sp>
      <p:cxnSp>
        <p:nvCxnSpPr>
          <p:cNvPr id="32" name="Rechte verbindingslijn 5"/>
          <p:cNvCxnSpPr/>
          <p:nvPr/>
        </p:nvCxnSpPr>
        <p:spPr>
          <a:xfrm>
            <a:off x="0" y="6608763"/>
            <a:ext cx="9220201" cy="0"/>
          </a:xfrm>
          <a:prstGeom prst="line">
            <a:avLst/>
          </a:prstGeom>
          <a:ln>
            <a:gradFill>
              <a:gsLst>
                <a:gs pos="0">
                  <a:srgbClr val="CBCBCB">
                    <a:lumMod val="91000"/>
                    <a:lumOff val="9000"/>
                    <a:alpha val="57000"/>
                  </a:srgbClr>
                </a:gs>
                <a:gs pos="13000">
                  <a:srgbClr val="5F5F5F"/>
                </a:gs>
                <a:gs pos="21001">
                  <a:srgbClr val="5F5F5F"/>
                </a:gs>
                <a:gs pos="79000">
                  <a:srgbClr val="FFFFFF"/>
                </a:gs>
                <a:gs pos="92000">
                  <a:srgbClr val="B2B2B2"/>
                </a:gs>
                <a:gs pos="90000">
                  <a:srgbClr val="292929"/>
                </a:gs>
                <a:gs pos="82001">
                  <a:srgbClr val="777777"/>
                </a:gs>
                <a:gs pos="100000">
                  <a:srgbClr val="EAEAEA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9045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7" presetClass="emph" presetSubtype="0" fill="remove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2" dur="25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53" dur="25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54" dur="25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5" dur="25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7" presetClass="emph" presetSubtype="0" fill="remove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9" dur="250" autoRev="1" fill="remov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60" dur="250" autoRev="1" fill="remove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61" dur="250" autoRev="1" fill="remove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2" dur="250" autoRev="1" fill="remove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3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7" presetClass="emph" presetSubtype="0" fill="remove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7" dur="250" autoRev="1" fill="remov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88" dur="250" autoRev="1" fill="remove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9" dur="250" autoRev="1" fill="remove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0" dur="250" autoRev="1" fill="remove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9" grpId="1" animBg="1"/>
      <p:bldP spid="9" grpId="2" animBg="1"/>
      <p:bldP spid="10" grpId="0" animBg="1"/>
      <p:bldP spid="10" grpId="1" animBg="1"/>
      <p:bldP spid="10" grpId="2" animBg="1"/>
      <p:bldP spid="11" grpId="0" animBg="1"/>
      <p:bldP spid="13" grpId="0"/>
      <p:bldP spid="16" grpId="0"/>
      <p:bldP spid="17" grpId="0" animBg="1"/>
      <p:bldP spid="20" grpId="0"/>
      <p:bldP spid="21" grpId="0" animBg="1"/>
      <p:bldP spid="24" grpId="0"/>
      <p:bldP spid="25" grpId="0" animBg="1"/>
      <p:bldP spid="28" grpId="0"/>
      <p:bldP spid="2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04800"/>
            <a:ext cx="6400800" cy="1143000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Classification (II)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itchFamily="18" charset="0"/>
            </a:endParaRPr>
          </a:p>
        </p:txBody>
      </p:sp>
      <p:pic>
        <p:nvPicPr>
          <p:cNvPr id="16390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86813" y="23120350"/>
            <a:ext cx="7773987" cy="437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Subtitle 2"/>
          <p:cNvSpPr txBox="1">
            <a:spLocks/>
          </p:cNvSpPr>
          <p:nvPr/>
        </p:nvSpPr>
        <p:spPr>
          <a:xfrm>
            <a:off x="7848600" y="6629400"/>
            <a:ext cx="1371600" cy="190500"/>
          </a:xfrm>
          <a:prstGeom prst="rect">
            <a:avLst/>
          </a:prstGeom>
        </p:spPr>
        <p:txBody>
          <a:bodyPr>
            <a:normAutofit fontScale="250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defRPr/>
            </a:pPr>
            <a:r>
              <a:rPr lang="en-US" dirty="0" smtClean="0">
                <a:latin typeface="Garamond" pitchFamily="18" charset="0"/>
              </a:rPr>
              <a:t>drs. ing. Wienand Omta</a:t>
            </a:r>
          </a:p>
        </p:txBody>
      </p:sp>
      <p:cxnSp>
        <p:nvCxnSpPr>
          <p:cNvPr id="38" name="Rechte verbindingslijn 5"/>
          <p:cNvCxnSpPr/>
          <p:nvPr/>
        </p:nvCxnSpPr>
        <p:spPr>
          <a:xfrm>
            <a:off x="0" y="6608763"/>
            <a:ext cx="9220201" cy="0"/>
          </a:xfrm>
          <a:prstGeom prst="line">
            <a:avLst/>
          </a:prstGeom>
          <a:ln>
            <a:gradFill>
              <a:gsLst>
                <a:gs pos="0">
                  <a:srgbClr val="CBCBCB">
                    <a:lumMod val="91000"/>
                    <a:lumOff val="9000"/>
                    <a:alpha val="57000"/>
                  </a:srgbClr>
                </a:gs>
                <a:gs pos="13000">
                  <a:srgbClr val="5F5F5F"/>
                </a:gs>
                <a:gs pos="21001">
                  <a:srgbClr val="5F5F5F"/>
                </a:gs>
                <a:gs pos="79000">
                  <a:srgbClr val="FFFFFF"/>
                </a:gs>
                <a:gs pos="92000">
                  <a:srgbClr val="B2B2B2"/>
                </a:gs>
                <a:gs pos="90000">
                  <a:srgbClr val="292929"/>
                </a:gs>
                <a:gs pos="82001">
                  <a:srgbClr val="777777"/>
                </a:gs>
                <a:gs pos="100000">
                  <a:srgbClr val="EAEAEA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 Box 4"/>
              <p:cNvSpPr txBox="1">
                <a:spLocks noChangeArrowheads="1"/>
              </p:cNvSpPr>
              <p:nvPr/>
            </p:nvSpPr>
            <p:spPr bwMode="auto">
              <a:xfrm>
                <a:off x="291864" y="1337608"/>
                <a:ext cx="8623536" cy="132343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107763" dir="2700000" algn="ct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i="1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Pr</m:t>
                    </m:r>
                    <m:d>
                      <m:dPr>
                        <m:ctrlPr>
                          <a:rPr lang="en-US" sz="2000" i="1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sz="2000" i="1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2000" i="1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e>
                      <m:e>
                        <m:r>
                          <a:rPr lang="en-US" sz="2000" i="1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en-US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Garamond" panose="02020404030301010803" pitchFamily="18" charset="0"/>
                  </a:rPr>
                  <a:t> = 0 ==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Garamond" panose="02020404030301010803" pitchFamily="18" charset="0"/>
                  </a:rPr>
                  <a:t>, classified as negative, </a:t>
                </a:r>
                <a:r>
                  <a:rPr lang="en-US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Garamond" panose="02020404030301010803" pitchFamily="18" charset="0"/>
                  </a:rPr>
                  <a:t>(Null hypothesis)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Pr</m:t>
                    </m:r>
                    <m:d>
                      <m:dPr>
                        <m:ctrlPr>
                          <a:rPr lang="en-US" sz="2000" i="1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sz="2000" i="1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2000" i="1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e>
                      <m:e>
                        <m:r>
                          <a:rPr lang="en-US" sz="2000" i="1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en-US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Garamond" panose="02020404030301010803" pitchFamily="18" charset="0"/>
                  </a:rPr>
                  <a:t> </a:t>
                </a:r>
                <a:r>
                  <a:rPr lang="en-US" sz="20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Garamond" panose="02020404030301010803" pitchFamily="18" charset="0"/>
                  </a:rPr>
                  <a:t>= 1 ==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Garamond" panose="02020404030301010803" pitchFamily="18" charset="0"/>
                  </a:rPr>
                  <a:t>, classified as positive, (alternative hypothesis)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Garamond" panose="02020404030301010803" pitchFamily="18" charset="0"/>
                </a:endParaRPr>
              </a:p>
              <a:p>
                <a:endParaRPr 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Garamond" panose="02020404030301010803" pitchFamily="18" charset="0"/>
                </a:endParaRPr>
              </a:p>
            </p:txBody>
          </p:sp>
        </mc:Choice>
        <mc:Fallback xmlns="">
          <p:sp>
            <p:nvSpPr>
              <p:cNvPr id="15" name="Text 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91864" y="1337608"/>
                <a:ext cx="8623536" cy="1323439"/>
              </a:xfrm>
              <a:prstGeom prst="rect">
                <a:avLst/>
              </a:prstGeom>
              <a:blipFill rotWithShape="0">
                <a:blip r:embed="rId3"/>
                <a:stretch>
                  <a:fillRect l="-636" t="-1835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7763" dir="2700000" algn="ct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6" name="Picture 4" descr="http://www.marcospecialties.com/images/products/PB116/large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68" t="11614" r="20428" b="13093"/>
          <a:stretch/>
        </p:blipFill>
        <p:spPr bwMode="auto">
          <a:xfrm>
            <a:off x="4343400" y="2209800"/>
            <a:ext cx="831273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lansdaleamusement.com/images/flippers/flipperRight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568074">
            <a:off x="4129800" y="3593719"/>
            <a:ext cx="2343150" cy="1762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ounded Rectangle 6"/>
          <p:cNvSpPr/>
          <p:nvPr/>
        </p:nvSpPr>
        <p:spPr>
          <a:xfrm>
            <a:off x="291864" y="5791200"/>
            <a:ext cx="2133600" cy="685800"/>
          </a:xfrm>
          <a:prstGeom prst="roundRect">
            <a:avLst/>
          </a:prstGeom>
          <a:solidFill>
            <a:srgbClr val="CB4D42"/>
          </a:solidFill>
          <a:ln>
            <a:solidFill>
              <a:srgbClr val="CB4D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latin typeface="Garamond" panose="02020404030301010803" pitchFamily="18" charset="0"/>
              </a:rPr>
              <a:t>Negative control | 0</a:t>
            </a:r>
            <a:endParaRPr lang="en-US" dirty="0">
              <a:ln w="0"/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6781800" y="5791200"/>
            <a:ext cx="2133600" cy="685800"/>
          </a:xfrm>
          <a:prstGeom prst="roundRect">
            <a:avLst/>
          </a:prstGeom>
          <a:solidFill>
            <a:srgbClr val="009100"/>
          </a:solidFill>
          <a:ln>
            <a:solidFill>
              <a:srgbClr val="0091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latin typeface="Garamond" panose="02020404030301010803" pitchFamily="18" charset="0"/>
              </a:rPr>
              <a:t>Positive control | 1</a:t>
            </a:r>
            <a:endParaRPr lang="en-US" dirty="0">
              <a:ln w="0"/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105400" y="2399213"/>
            <a:ext cx="3149782" cy="3052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Garamond" panose="02020404030301010803" pitchFamily="18" charset="0"/>
              </a:rPr>
              <a:t>=</a:t>
            </a:r>
            <a:endParaRPr lang="en-US" dirty="0">
              <a:latin typeface="Garamond" panose="02020404030301010803" pitchFamily="18" charset="0"/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5410200" y="2247101"/>
            <a:ext cx="2133600" cy="685800"/>
          </a:xfrm>
          <a:prstGeom prst="roundRect">
            <a:avLst/>
          </a:prstGeom>
          <a:solidFill>
            <a:srgbClr val="1D75E1"/>
          </a:solidFill>
          <a:ln>
            <a:solidFill>
              <a:srgbClr val="1D75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Garamond" panose="02020404030301010803" pitchFamily="18" charset="0"/>
              </a:rPr>
              <a:t>Currently unlabeled/unknown</a:t>
            </a:r>
            <a:endParaRPr lang="en-US" dirty="0">
              <a:latin typeface="Garamond" panose="02020404030301010803" pitchFamily="18" charset="0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4876800" y="5638799"/>
            <a:ext cx="0" cy="969964"/>
          </a:xfrm>
          <a:prstGeom prst="line">
            <a:avLst/>
          </a:prstGeom>
          <a:ln w="1270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21" idx="1"/>
          </p:cNvCxnSpPr>
          <p:nvPr/>
        </p:nvCxnSpPr>
        <p:spPr>
          <a:xfrm flipH="1">
            <a:off x="5334000" y="4686300"/>
            <a:ext cx="1485896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ounded Rectangle 20"/>
          <p:cNvSpPr/>
          <p:nvPr/>
        </p:nvSpPr>
        <p:spPr>
          <a:xfrm>
            <a:off x="6819896" y="4191000"/>
            <a:ext cx="2057400" cy="9906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latin typeface="Garamond" panose="02020404030301010803" pitchFamily="18" charset="0"/>
              </a:rPr>
              <a:t>Model</a:t>
            </a:r>
            <a:endParaRPr lang="en-US" dirty="0">
              <a:ln w="0"/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cxnSp>
        <p:nvCxnSpPr>
          <p:cNvPr id="31" name="Straight Arrow Connector 30"/>
          <p:cNvCxnSpPr>
            <a:stCxn id="18" idx="2"/>
          </p:cNvCxnSpPr>
          <p:nvPr/>
        </p:nvCxnSpPr>
        <p:spPr>
          <a:xfrm>
            <a:off x="6477000" y="2932901"/>
            <a:ext cx="0" cy="3436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84" name="Rounded Rectangle 16383"/>
          <p:cNvSpPr/>
          <p:nvPr/>
        </p:nvSpPr>
        <p:spPr>
          <a:xfrm>
            <a:off x="5638800" y="3276600"/>
            <a:ext cx="1676400" cy="6858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Phenotypic Metrics</a:t>
            </a:r>
            <a:endParaRPr lang="en-US" dirty="0">
              <a:ln w="0"/>
              <a:solidFill>
                <a:schemeClr val="tx1">
                  <a:lumMod val="65000"/>
                  <a:lumOff val="35000"/>
                </a:schemeClr>
              </a:solidFill>
              <a:latin typeface="Garamond" panose="02020404030301010803" pitchFamily="18" charset="0"/>
            </a:endParaRPr>
          </a:p>
        </p:txBody>
      </p:sp>
      <p:cxnSp>
        <p:nvCxnSpPr>
          <p:cNvPr id="16386" name="Elbow Connector 16385"/>
          <p:cNvCxnSpPr>
            <a:stCxn id="16384" idx="3"/>
            <a:endCxn id="21" idx="0"/>
          </p:cNvCxnSpPr>
          <p:nvPr/>
        </p:nvCxnSpPr>
        <p:spPr>
          <a:xfrm>
            <a:off x="7315200" y="3619500"/>
            <a:ext cx="533396" cy="57150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93" name="Straight Arrow Connector 16392"/>
          <p:cNvCxnSpPr>
            <a:stCxn id="16" idx="0"/>
            <a:endCxn id="21" idx="2"/>
          </p:cNvCxnSpPr>
          <p:nvPr/>
        </p:nvCxnSpPr>
        <p:spPr>
          <a:xfrm flipH="1" flipV="1">
            <a:off x="7848596" y="5181600"/>
            <a:ext cx="4" cy="60960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00" name="Elbow Connector 16399"/>
          <p:cNvCxnSpPr/>
          <p:nvPr/>
        </p:nvCxnSpPr>
        <p:spPr>
          <a:xfrm flipV="1">
            <a:off x="2425464" y="4974433"/>
            <a:ext cx="4394432" cy="1151172"/>
          </a:xfrm>
          <a:prstGeom prst="bentConnector3">
            <a:avLst>
              <a:gd name="adj1" fmla="val 88779"/>
            </a:avLst>
          </a:prstGeom>
          <a:ln>
            <a:solidFill>
              <a:schemeClr val="tx1">
                <a:lumMod val="75000"/>
                <a:lumOff val="2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408" name="Rectangle 16407"/>
              <p:cNvSpPr/>
              <p:nvPr/>
            </p:nvSpPr>
            <p:spPr>
              <a:xfrm>
                <a:off x="4369453" y="2890962"/>
                <a:ext cx="813941" cy="3782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Garamond" panose="02020404030301010803" pitchFamily="18" charset="0"/>
                  </a:rPr>
                  <a:t>Cell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p>
                        <m:r>
                          <a:rPr lang="en-US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Garamond" panose="02020404030301010803" pitchFamily="18" charset="0"/>
                </a:endParaRPr>
              </a:p>
            </p:txBody>
          </p:sp>
        </mc:Choice>
        <mc:Fallback xmlns="">
          <p:sp>
            <p:nvSpPr>
              <p:cNvPr id="16408" name="Rectangle 1640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9453" y="2890962"/>
                <a:ext cx="813941" cy="378245"/>
              </a:xfrm>
              <a:prstGeom prst="rect">
                <a:avLst/>
              </a:prstGeom>
              <a:blipFill rotWithShape="0">
                <a:blip r:embed="rId6"/>
                <a:stretch>
                  <a:fillRect l="-6767" t="-4839" b="-258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409" name="Oval 16408"/>
          <p:cNvSpPr/>
          <p:nvPr/>
        </p:nvSpPr>
        <p:spPr>
          <a:xfrm>
            <a:off x="2095500" y="6019800"/>
            <a:ext cx="228600" cy="228600"/>
          </a:xfrm>
          <a:prstGeom prst="ellipse">
            <a:avLst/>
          </a:prstGeom>
          <a:solidFill>
            <a:schemeClr val="tx1">
              <a:lumMod val="65000"/>
              <a:lumOff val="35000"/>
              <a:alpha val="0"/>
            </a:schemeClr>
          </a:solidFill>
          <a:ln>
            <a:solidFill>
              <a:schemeClr val="tx1">
                <a:alpha val="71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/>
          <p:cNvSpPr/>
          <p:nvPr/>
        </p:nvSpPr>
        <p:spPr>
          <a:xfrm>
            <a:off x="2311164" y="1433708"/>
            <a:ext cx="228600" cy="215900"/>
          </a:xfrm>
          <a:prstGeom prst="ellipse">
            <a:avLst/>
          </a:prstGeom>
          <a:solidFill>
            <a:schemeClr val="tx1">
              <a:lumMod val="65000"/>
              <a:lumOff val="35000"/>
              <a:alpha val="0"/>
            </a:schemeClr>
          </a:solidFill>
          <a:ln>
            <a:solidFill>
              <a:srgbClr val="CB4D42">
                <a:alpha val="71000"/>
              </a:srgb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/>
          <p:nvPr/>
        </p:nvSpPr>
        <p:spPr>
          <a:xfrm>
            <a:off x="2311164" y="1724919"/>
            <a:ext cx="228600" cy="228600"/>
          </a:xfrm>
          <a:prstGeom prst="ellipse">
            <a:avLst/>
          </a:prstGeom>
          <a:solidFill>
            <a:schemeClr val="tx1">
              <a:lumMod val="65000"/>
              <a:lumOff val="35000"/>
              <a:alpha val="0"/>
            </a:schemeClr>
          </a:solidFill>
          <a:ln>
            <a:solidFill>
              <a:srgbClr val="009100">
                <a:alpha val="71000"/>
              </a:srgb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/>
          <p:cNvSpPr/>
          <p:nvPr/>
        </p:nvSpPr>
        <p:spPr>
          <a:xfrm>
            <a:off x="8534400" y="6019800"/>
            <a:ext cx="228600" cy="228600"/>
          </a:xfrm>
          <a:prstGeom prst="ellipse">
            <a:avLst/>
          </a:prstGeom>
          <a:solidFill>
            <a:schemeClr val="tx1">
              <a:lumMod val="65000"/>
              <a:lumOff val="35000"/>
              <a:alpha val="0"/>
            </a:schemeClr>
          </a:solidFill>
          <a:ln>
            <a:solidFill>
              <a:schemeClr val="tx1">
                <a:alpha val="71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784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164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58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4 -0.01134 L -0.0099 0.20092 C -0.01007 0.24629 -0.02587 0.29676 -0.05261 0.33449 C -0.08403 0.37731 -0.11945 0.39791 -0.15382 0.3993 L -0.31372 0.41597 " pathEditMode="relative" rAng="2640000" ptsTypes="AAAAA">
                                      <p:cBhvr>
                                        <p:cTn id="77" dur="20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260" y="2807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6" grpId="0" animBg="1"/>
      <p:bldP spid="8" grpId="0"/>
      <p:bldP spid="18" grpId="0" animBg="1"/>
      <p:bldP spid="21" grpId="0" animBg="1"/>
      <p:bldP spid="16384" grpId="0" animBg="1"/>
      <p:bldP spid="16408" grpId="0"/>
      <p:bldP spid="16409" grpId="0" animBg="1"/>
      <p:bldP spid="64" grpId="0" animBg="1"/>
      <p:bldP spid="65" grpId="0" animBg="1"/>
      <p:bldP spid="66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32962</TotalTime>
  <Words>604</Words>
  <Application>Microsoft Office PowerPoint</Application>
  <PresentationFormat>On-screen Show (4:3)</PresentationFormat>
  <Paragraphs>130</Paragraphs>
  <Slides>10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10</vt:i4>
      </vt:variant>
    </vt:vector>
  </HeadingPairs>
  <TitlesOfParts>
    <vt:vector size="12" baseType="lpstr">
      <vt:lpstr>Office Theme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Example AI</vt:lpstr>
      <vt:lpstr>What Artificial Intelligence?</vt:lpstr>
      <vt:lpstr>Classification (I)</vt:lpstr>
      <vt:lpstr>PowerPoint Presentation</vt:lpstr>
      <vt:lpstr>PowerPoint Presentation</vt:lpstr>
    </vt:vector>
  </TitlesOfParts>
  <Company>UMC Utrecht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womta</dc:creator>
  <cp:lastModifiedBy>Wienand Omta</cp:lastModifiedBy>
  <cp:revision>406</cp:revision>
  <dcterms:created xsi:type="dcterms:W3CDTF">2012-05-10T07:49:30Z</dcterms:created>
  <dcterms:modified xsi:type="dcterms:W3CDTF">2019-06-17T07:54:00Z</dcterms:modified>
</cp:coreProperties>
</file>